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9" r:id="rId4"/>
    <p:sldId id="258" r:id="rId5"/>
    <p:sldId id="260" r:id="rId6"/>
    <p:sldId id="261" r:id="rId7"/>
    <p:sldId id="262" r:id="rId8"/>
    <p:sldId id="263" r:id="rId9"/>
    <p:sldId id="265" r:id="rId10"/>
    <p:sldId id="269" r:id="rId11"/>
    <p:sldId id="270" r:id="rId12"/>
    <p:sldId id="271" r:id="rId13"/>
    <p:sldId id="272" r:id="rId14"/>
    <p:sldId id="273" r:id="rId15"/>
    <p:sldId id="274" r:id="rId16"/>
    <p:sldId id="27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Helvetica Neue" panose="02000503000000020004"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YkyK4ArQ9wU1G6SwVpOQFu/7P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2"/>
    <p:restoredTop sz="75657"/>
  </p:normalViewPr>
  <p:slideViewPr>
    <p:cSldViewPr snapToGrid="0">
      <p:cViewPr varScale="1">
        <p:scale>
          <a:sx n="89" d="100"/>
          <a:sy n="89" d="100"/>
        </p:scale>
        <p:origin x="215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EOF to help determine areas of variability and inform scaling</a:t>
            </a:r>
          </a:p>
          <a:p>
            <a:pPr marL="0" lvl="0" indent="0" algn="l" rtl="0">
              <a:lnSpc>
                <a:spcPct val="100000"/>
              </a:lnSpc>
              <a:spcBef>
                <a:spcPts val="0"/>
              </a:spcBef>
              <a:spcAft>
                <a:spcPts val="0"/>
              </a:spcAft>
              <a:buSzPts val="1400"/>
              <a:buNone/>
            </a:pPr>
            <a:r>
              <a:rPr lang="en-US" dirty="0"/>
              <a:t>Each of these is its own analysis and not a zoomed in picture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see the seasonal variability dominating the first and second mode, each contributing comparable percentages to the variability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Higher modes show some of the observed out of phase sea ice concentration right around DDU in the smaller geographic DDU area</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Consistent modes of variability across scales will help identify the strongest signals for deeper analysis</a:t>
            </a:r>
          </a:p>
          <a:p>
            <a:pPr marL="0" lvl="0" indent="0" algn="l" rtl="0">
              <a:lnSpc>
                <a:spcPct val="100000"/>
              </a:lnSpc>
              <a:spcBef>
                <a:spcPts val="0"/>
              </a:spcBef>
              <a:spcAft>
                <a:spcPts val="0"/>
              </a:spcAft>
              <a:buSzPts val="1400"/>
              <a:buNone/>
            </a:pPr>
            <a:endParaRPr lang="en-US" dirty="0"/>
          </a:p>
        </p:txBody>
      </p:sp>
      <p:sp>
        <p:nvSpPr>
          <p:cNvPr id="226" name="Google Shape;2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Katabatic winds around DDU are strong. Windiest place on Earth, at times reaching hurricane force. </a:t>
            </a:r>
          </a:p>
          <a:p>
            <a:pPr marL="0" lvl="0" indent="0" algn="l" rtl="0">
              <a:lnSpc>
                <a:spcPct val="100000"/>
              </a:lnSpc>
              <a:spcBef>
                <a:spcPts val="0"/>
              </a:spcBef>
              <a:spcAft>
                <a:spcPts val="0"/>
              </a:spcAft>
              <a:buSzPts val="1400"/>
              <a:buNone/>
            </a:pPr>
            <a:r>
              <a:rPr lang="en-US" dirty="0"/>
              <a:t>They also contribute to sea ice formation and the driving away of sea ice (Wendler et al. 1997)</a:t>
            </a:r>
            <a:endParaRPr dirty="0"/>
          </a:p>
          <a:p>
            <a:pPr marL="0" lvl="0" indent="0" algn="l" rtl="0">
              <a:lnSpc>
                <a:spcPct val="100000"/>
              </a:lnSpc>
              <a:spcBef>
                <a:spcPts val="0"/>
              </a:spcBef>
              <a:spcAft>
                <a:spcPts val="0"/>
              </a:spcAft>
              <a:buSzPts val="1400"/>
              <a:buNone/>
            </a:pPr>
            <a:r>
              <a:rPr lang="en-US" dirty="0"/>
              <a:t>Variability at DDU dominants the modes</a:t>
            </a:r>
          </a:p>
          <a:p>
            <a:pPr marL="0" lvl="0" indent="0" algn="l" rtl="0">
              <a:lnSpc>
                <a:spcPct val="100000"/>
              </a:lnSpc>
              <a:spcBef>
                <a:spcPts val="0"/>
              </a:spcBef>
              <a:spcAft>
                <a:spcPts val="0"/>
              </a:spcAft>
              <a:buSzPts val="1400"/>
              <a:buNone/>
            </a:pPr>
            <a:r>
              <a:rPr lang="en-US" dirty="0"/>
              <a:t>We can see the boundary between the </a:t>
            </a:r>
            <a:r>
              <a:rPr lang="en-US" dirty="0" err="1"/>
              <a:t>katabatics</a:t>
            </a:r>
            <a:r>
              <a:rPr lang="en-US" dirty="0"/>
              <a:t> and off shore </a:t>
            </a:r>
            <a:r>
              <a:rPr lang="en-US" dirty="0" err="1"/>
              <a:t>westerlys</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Interestingly, the boundary shifts between seasons</a:t>
            </a:r>
          </a:p>
        </p:txBody>
      </p:sp>
      <p:sp>
        <p:nvSpPr>
          <p:cNvPr id="234" name="Google Shape;23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dirty="0"/>
              <a:t>Mertz area – Tamura et al. – demonstrated potential significant changes in sea ice production post calving of the Mertz Tongue</a:t>
            </a:r>
            <a:endParaRPr dirty="0"/>
          </a:p>
          <a:p>
            <a:pPr marL="0" lvl="0" indent="0" algn="l" rtl="0">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r>
              <a:rPr lang="en-US" dirty="0"/>
              <a:t>Pre calving, seasonal variation shows up in only two modes, but we also see some variability right along the coast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Post calving, seasonal variation dominants three modes and we don’t see as much variability along the coasts</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Calving 2/12-13 2010</a:t>
            </a:r>
            <a:endParaRPr dirty="0"/>
          </a:p>
        </p:txBody>
      </p:sp>
      <p:sp>
        <p:nvSpPr>
          <p:cNvPr id="242" name="Google Shape;24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Re-run EOF for a smaller geographic area around the Mertz Glacier and Tongue – how small is too small of a scale to be worthwhile?</a:t>
            </a:r>
            <a:endParaRPr dirty="0"/>
          </a:p>
        </p:txBody>
      </p:sp>
      <p:sp>
        <p:nvSpPr>
          <p:cNvPr id="250" name="Google Shape;25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More in-situ data from eastern antarctica would be great</a:t>
            </a:r>
            <a:endParaRPr dirty="0"/>
          </a:p>
          <a:p>
            <a:pPr marL="0" lvl="0" indent="0" algn="l" rtl="0">
              <a:lnSpc>
                <a:spcPct val="100000"/>
              </a:lnSpc>
              <a:spcBef>
                <a:spcPts val="0"/>
              </a:spcBef>
              <a:spcAft>
                <a:spcPts val="0"/>
              </a:spcAft>
              <a:buSzPts val="1400"/>
              <a:buNone/>
            </a:pPr>
            <a:r>
              <a:rPr lang="en-US" dirty="0"/>
              <a:t>Downscaling may help to bridge the gap from regional to local</a:t>
            </a:r>
            <a:endParaRPr dirty="0"/>
          </a:p>
          <a:p>
            <a:pPr marL="0" lvl="0" indent="0" algn="l" rtl="0">
              <a:lnSpc>
                <a:spcPct val="100000"/>
              </a:lnSpc>
              <a:spcBef>
                <a:spcPts val="0"/>
              </a:spcBef>
              <a:spcAft>
                <a:spcPts val="0"/>
              </a:spcAft>
              <a:buSzPts val="1400"/>
              <a:buNone/>
            </a:pPr>
            <a:endParaRPr dirty="0"/>
          </a:p>
        </p:txBody>
      </p:sp>
      <p:sp>
        <p:nvSpPr>
          <p:cNvPr id="258" name="Google Shape;2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All I know for sure is that there is a lot I don’t know.</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Please email if you have thoughts, suggestions, or comments. I welcome the feedback.</a:t>
            </a:r>
            <a:endParaRPr dirty="0"/>
          </a:p>
        </p:txBody>
      </p:sp>
      <p:sp>
        <p:nvSpPr>
          <p:cNvPr id="265" name="Google Shape;2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Dana traveled to DDU 16,18,20 – just off shore of DDU, taken at same time of year</a:t>
            </a:r>
          </a:p>
          <a:p>
            <a:pPr marL="0" lvl="0" indent="0" algn="l" rtl="0">
              <a:lnSpc>
                <a:spcPct val="100000"/>
              </a:lnSpc>
              <a:spcBef>
                <a:spcPts val="0"/>
              </a:spcBef>
              <a:spcAft>
                <a:spcPts val="0"/>
              </a:spcAft>
              <a:buSzPts val="1400"/>
              <a:buNone/>
            </a:pPr>
            <a:r>
              <a:rPr lang="en-US" dirty="0"/>
              <a:t>significant change in extent</a:t>
            </a:r>
          </a:p>
          <a:p>
            <a:pPr marL="0" lvl="0" indent="0" algn="l" rtl="0">
              <a:lnSpc>
                <a:spcPct val="100000"/>
              </a:lnSpc>
              <a:spcBef>
                <a:spcPts val="0"/>
              </a:spcBef>
              <a:spcAft>
                <a:spcPts val="0"/>
              </a:spcAft>
              <a:buSzPts val="1400"/>
              <a:buNone/>
            </a:pPr>
            <a:r>
              <a:rPr lang="en-US" dirty="0"/>
              <a:t>prior to to 2016, consistent, now 2020 is the norm – is this a signal of something larger?</a:t>
            </a:r>
          </a:p>
          <a:p>
            <a:pPr marL="0" lvl="0" indent="0" algn="l" rtl="0">
              <a:lnSpc>
                <a:spcPct val="100000"/>
              </a:lnSpc>
              <a:spcBef>
                <a:spcPts val="0"/>
              </a:spcBef>
              <a:spcAft>
                <a:spcPts val="0"/>
              </a:spcAft>
              <a:buSzPts val="1400"/>
              <a:buNone/>
            </a:pPr>
            <a:endParaRPr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DDU sea ice is out of phase with the larger East Antarctic Coast</a:t>
            </a:r>
            <a:endParaRPr dirty="0"/>
          </a:p>
          <a:p>
            <a:pPr marL="0" lvl="0" indent="0" algn="l" rtl="0">
              <a:lnSpc>
                <a:spcPct val="100000"/>
              </a:lnSpc>
              <a:spcBef>
                <a:spcPts val="0"/>
              </a:spcBef>
              <a:spcAft>
                <a:spcPts val="0"/>
              </a:spcAft>
              <a:buSzPts val="1400"/>
              <a:buNone/>
            </a:pPr>
            <a:r>
              <a:rPr lang="en-US" dirty="0"/>
              <a:t>Drivers of variability are still a bit of an enigma, but atmospheric forcing seems to play a large role at the regional scale</a:t>
            </a:r>
            <a:endParaRPr dirty="0"/>
          </a:p>
          <a:p>
            <a:pPr marL="0" lvl="0" indent="0" algn="l" rtl="0">
              <a:lnSpc>
                <a:spcPct val="100000"/>
              </a:lnSpc>
              <a:spcBef>
                <a:spcPts val="0"/>
              </a:spcBef>
              <a:spcAft>
                <a:spcPts val="0"/>
              </a:spcAft>
              <a:buSzPts val="1400"/>
              <a:buNone/>
            </a:pPr>
            <a:endParaRPr dirty="0"/>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Latitudinal scaling of each area to understand regional to more local changes in forcings</a:t>
            </a:r>
            <a:endParaRPr dirty="0"/>
          </a:p>
          <a:p>
            <a:pPr marL="0" lvl="0" indent="0" algn="l" rtl="0">
              <a:lnSpc>
                <a:spcPct val="100000"/>
              </a:lnSpc>
              <a:spcBef>
                <a:spcPts val="0"/>
              </a:spcBef>
              <a:spcAft>
                <a:spcPts val="0"/>
              </a:spcAft>
              <a:buSzPts val="1400"/>
              <a:buNone/>
            </a:pPr>
            <a:r>
              <a:rPr lang="en-US" dirty="0"/>
              <a:t>DDU 139 – 146E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Original study area mirrors smith area from the smith paper, A GIS approach to estimating interannual variability in the Dumont d’Urville Sea near Terre Adelie from 2003 - 2009</a:t>
            </a:r>
            <a:endParaRPr dirty="0"/>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In-situ observations were correlated with the full study area ice extent/concentration/thickness – order of magnitude in scale prompts a more thorough analysis using reanalysis</a:t>
            </a:r>
            <a:endParaRPr dirty="0"/>
          </a:p>
          <a:p>
            <a:pPr marL="0" lvl="0" indent="0" algn="l" rtl="0">
              <a:lnSpc>
                <a:spcPct val="100000"/>
              </a:lnSpc>
              <a:spcBef>
                <a:spcPts val="0"/>
              </a:spcBef>
              <a:spcAft>
                <a:spcPts val="0"/>
              </a:spcAft>
              <a:buSzPts val="1400"/>
              <a:buNone/>
            </a:pPr>
            <a:r>
              <a:rPr lang="en-US" dirty="0"/>
              <a:t>Identifies areas for further exploration/analysis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Preliminary look at local forcing using as much in-situ data as possible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Specify ice thickness</a:t>
            </a:r>
            <a:endParaRPr dirty="0"/>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Larger regional analysis of atmospheric and oceanographic variables using ERA5</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ERA5 is really popular, shown to be a good representation of polar region</a:t>
            </a:r>
            <a:endParaRPr dirty="0"/>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Daily means correlated with sea ice concentration for the full study area (120-160) and the DDU area 139 146E</a:t>
            </a:r>
          </a:p>
          <a:p>
            <a:pPr marL="0" lvl="0" indent="0" algn="l" rtl="0">
              <a:lnSpc>
                <a:spcPct val="100000"/>
              </a:lnSpc>
              <a:spcBef>
                <a:spcPts val="0"/>
              </a:spcBef>
              <a:spcAft>
                <a:spcPts val="0"/>
              </a:spcAft>
              <a:buSzPts val="1400"/>
              <a:buNone/>
            </a:pPr>
            <a:r>
              <a:rPr lang="en-US" dirty="0"/>
              <a:t>Element wise, no lag or shift, </a:t>
            </a:r>
            <a:r>
              <a:rPr lang="en-US" dirty="0" err="1"/>
              <a:t>pearson</a:t>
            </a:r>
            <a:r>
              <a:rPr lang="en-US" dirty="0"/>
              <a:t> </a:t>
            </a:r>
            <a:r>
              <a:rPr lang="en-US" dirty="0" err="1"/>
              <a:t>meathod</a:t>
            </a:r>
            <a:r>
              <a:rPr lang="en-US" dirty="0"/>
              <a:t> correlation</a:t>
            </a:r>
            <a:endParaRPr dirty="0"/>
          </a:p>
          <a:p>
            <a:pPr marL="0" lvl="0" indent="0" algn="l" rtl="0">
              <a:lnSpc>
                <a:spcPct val="100000"/>
              </a:lnSpc>
              <a:spcBef>
                <a:spcPts val="0"/>
              </a:spcBef>
              <a:spcAft>
                <a:spcPts val="0"/>
              </a:spcAft>
              <a:buSzPts val="1400"/>
              <a:buNone/>
            </a:pPr>
            <a:r>
              <a:rPr lang="en-US" dirty="0"/>
              <a:t>Demonstrates a pattern of changes in magnitude of correlation across study area size - scale makes a difference</a:t>
            </a:r>
            <a:endParaRPr dirty="0"/>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Calibri"/>
              <a:buChar char="-"/>
            </a:pPr>
            <a:r>
              <a:rPr lang="en-US" dirty="0"/>
              <a:t>ERA 5 Climate Variables – Weekly Averages</a:t>
            </a:r>
          </a:p>
          <a:p>
            <a:pPr marL="171450" lvl="0" indent="-171450" algn="l" rtl="0">
              <a:lnSpc>
                <a:spcPct val="100000"/>
              </a:lnSpc>
              <a:spcBef>
                <a:spcPts val="0"/>
              </a:spcBef>
              <a:spcAft>
                <a:spcPts val="0"/>
              </a:spcAft>
              <a:buClr>
                <a:schemeClr val="dk1"/>
              </a:buClr>
              <a:buSzPts val="1200"/>
              <a:buFont typeface="Calibri"/>
              <a:buChar char="-"/>
            </a:pPr>
            <a:endParaRPr dirty="0"/>
          </a:p>
          <a:p>
            <a:pPr marL="171450" lvl="0" indent="-171450" algn="l" rtl="0">
              <a:lnSpc>
                <a:spcPct val="100000"/>
              </a:lnSpc>
              <a:spcBef>
                <a:spcPts val="0"/>
              </a:spcBef>
              <a:spcAft>
                <a:spcPts val="0"/>
              </a:spcAft>
              <a:buClr>
                <a:schemeClr val="dk1"/>
              </a:buClr>
              <a:buSzPts val="1200"/>
              <a:buFont typeface="Calibri"/>
              <a:buChar char="-"/>
            </a:pPr>
            <a:r>
              <a:rPr lang="en-US" dirty="0"/>
              <a:t>Weekly means for each season - select seasons respective of years where sea ice was minimal (16-19)</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Tail end of seasons warmer</a:t>
            </a:r>
          </a:p>
          <a:p>
            <a:pPr marL="171450" lvl="0" indent="-171450" algn="l" rtl="0">
              <a:lnSpc>
                <a:spcPct val="100000"/>
              </a:lnSpc>
              <a:spcBef>
                <a:spcPts val="0"/>
              </a:spcBef>
              <a:spcAft>
                <a:spcPts val="0"/>
              </a:spcAft>
              <a:buClr>
                <a:schemeClr val="dk1"/>
              </a:buClr>
              <a:buSzPts val="1200"/>
              <a:buFont typeface="Calibri"/>
              <a:buChar char="-"/>
            </a:pPr>
            <a:r>
              <a:rPr lang="en-US" dirty="0"/>
              <a:t>18-19 mid season peak in surface net solar radiation</a:t>
            </a:r>
          </a:p>
          <a:p>
            <a:pPr marL="171450" lvl="0" indent="-171450" algn="l" rtl="0">
              <a:lnSpc>
                <a:spcPct val="100000"/>
              </a:lnSpc>
              <a:spcBef>
                <a:spcPts val="0"/>
              </a:spcBef>
              <a:spcAft>
                <a:spcPts val="0"/>
              </a:spcAft>
              <a:buClr>
                <a:schemeClr val="dk1"/>
              </a:buClr>
              <a:buSzPts val="1200"/>
              <a:buFont typeface="Calibri"/>
              <a:buChar char="-"/>
            </a:pPr>
            <a:r>
              <a:rPr lang="en-US" dirty="0"/>
              <a:t>2016 wind different than later two seasons, is this part of a larger change</a:t>
            </a:r>
            <a:endParaRPr dirty="0"/>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t>Surface Net Radiation shits</a:t>
            </a:r>
          </a:p>
          <a:p>
            <a:pPr marL="0" lvl="0" indent="0" algn="l" rtl="0">
              <a:lnSpc>
                <a:spcPct val="100000"/>
              </a:lnSpc>
              <a:spcBef>
                <a:spcPts val="0"/>
              </a:spcBef>
              <a:spcAft>
                <a:spcPts val="0"/>
              </a:spcAft>
              <a:buNone/>
            </a:pPr>
            <a:r>
              <a:rPr lang="en-US" dirty="0"/>
              <a:t>Wind Direction changes</a:t>
            </a:r>
            <a:endParaRPr dirty="0"/>
          </a:p>
        </p:txBody>
      </p:sp>
      <p:sp>
        <p:nvSpPr>
          <p:cNvPr id="195" name="Google Shape;19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a:spLocks noGrp="1"/>
          </p:cNvSpPr>
          <p:nvPr>
            <p:ph type="pic" idx="2"/>
          </p:nvPr>
        </p:nvSpPr>
        <p:spPr>
          <a:xfrm>
            <a:off x="5183188" y="987425"/>
            <a:ext cx="6172200" cy="4873625"/>
          </a:xfrm>
          <a:prstGeom prst="rect">
            <a:avLst/>
          </a:prstGeom>
          <a:noFill/>
          <a:ln>
            <a:noFill/>
          </a:ln>
        </p:spPr>
      </p:sp>
      <p:sp>
        <p:nvSpPr>
          <p:cNvPr id="68"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dveron@udel.edu" TargetMode="External"/><Relationship Id="rId4" Type="http://schemas.openxmlformats.org/officeDocument/2006/relationships/hyperlink" Target="mailto:Reagan@udel.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doi.org/10.1002/joc.3370060305" TargetMode="External"/><Relationship Id="rId3" Type="http://schemas.openxmlformats.org/officeDocument/2006/relationships/hyperlink" Target="https://doi.org/10.1175/JCLI-D-11-00251.1" TargetMode="External"/><Relationship Id="rId7" Type="http://schemas.openxmlformats.org/officeDocument/2006/relationships/hyperlink" Target="https://doi.org/10.1371/journal.pone.006475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oi.org/10.1002/qj.3803" TargetMode="External"/><Relationship Id="rId11" Type="http://schemas.openxmlformats.org/officeDocument/2006/relationships/hyperlink" Target="https://doi.org/10.1029/96JD03438" TargetMode="External"/><Relationship Id="rId5" Type="http://schemas.openxmlformats.org/officeDocument/2006/relationships/hyperlink" Target="https://doi.org/10.1016/j.jmarsys.2013.06.006" TargetMode="External"/><Relationship Id="rId10" Type="http://schemas.openxmlformats.org/officeDocument/2006/relationships/hyperlink" Target="https://doi.org/10.1038/ncomms1820" TargetMode="External"/><Relationship Id="rId4" Type="http://schemas.openxmlformats.org/officeDocument/2006/relationships/hyperlink" Target="https://doi.org/10.5334/jors.122" TargetMode="External"/><Relationship Id="rId9" Type="http://schemas.openxmlformats.org/officeDocument/2006/relationships/hyperlink" Target="https://doi.org/10.1016/j.polar.2011.04.00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ctrTitle"/>
          </p:nvPr>
        </p:nvSpPr>
        <p:spPr>
          <a:xfrm>
            <a:off x="755903" y="3399769"/>
            <a:ext cx="10640754" cy="77584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2"/>
              </a:buClr>
              <a:buSzPct val="111111"/>
              <a:buFont typeface="Calibri"/>
              <a:buNone/>
            </a:pPr>
            <a:r>
              <a:rPr lang="en-US" sz="3400">
                <a:solidFill>
                  <a:schemeClr val="dk2"/>
                </a:solidFill>
              </a:rPr>
              <a:t>Climate Change and Variability in the East Antarctic Icescape</a:t>
            </a:r>
            <a:endParaRPr/>
          </a:p>
        </p:txBody>
      </p:sp>
      <p:sp>
        <p:nvSpPr>
          <p:cNvPr id="91" name="Google Shape;91;p1"/>
          <p:cNvSpPr txBox="1">
            <a:spLocks noGrp="1"/>
          </p:cNvSpPr>
          <p:nvPr>
            <p:ph type="subTitle" idx="1"/>
          </p:nvPr>
        </p:nvSpPr>
        <p:spPr>
          <a:xfrm>
            <a:off x="1514121" y="4171528"/>
            <a:ext cx="9163757" cy="45044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2000"/>
              <a:buNone/>
            </a:pPr>
            <a:r>
              <a:rPr lang="en-US" sz="2000">
                <a:solidFill>
                  <a:schemeClr val="dk2"/>
                </a:solidFill>
              </a:rPr>
              <a:t>Ryan Eagan</a:t>
            </a:r>
            <a:r>
              <a:rPr lang="en-US" sz="2000" baseline="30000">
                <a:solidFill>
                  <a:schemeClr val="dk2"/>
                </a:solidFill>
              </a:rPr>
              <a:t>1, </a:t>
            </a:r>
            <a:r>
              <a:rPr lang="en-US" sz="2000">
                <a:solidFill>
                  <a:schemeClr val="dk2"/>
                </a:solidFill>
              </a:rPr>
              <a:t>Jack Stone</a:t>
            </a:r>
            <a:r>
              <a:rPr lang="en-US" sz="2000" baseline="30000">
                <a:solidFill>
                  <a:schemeClr val="dk2"/>
                </a:solidFill>
              </a:rPr>
              <a:t>2, </a:t>
            </a:r>
            <a:r>
              <a:rPr lang="en-US" sz="2000">
                <a:solidFill>
                  <a:schemeClr val="dk2"/>
                </a:solidFill>
              </a:rPr>
              <a:t>Dana Veron</a:t>
            </a:r>
            <a:r>
              <a:rPr lang="en-US" sz="2000" baseline="30000">
                <a:solidFill>
                  <a:schemeClr val="dk2"/>
                </a:solidFill>
              </a:rPr>
              <a:t>3, </a:t>
            </a:r>
            <a:r>
              <a:rPr lang="en-US" sz="2000">
                <a:solidFill>
                  <a:schemeClr val="dk2"/>
                </a:solidFill>
              </a:rPr>
              <a:t>Tracy DeLiberty</a:t>
            </a:r>
            <a:r>
              <a:rPr lang="en-US" sz="2000" baseline="30000">
                <a:solidFill>
                  <a:schemeClr val="dk2"/>
                </a:solidFill>
              </a:rPr>
              <a:t>4</a:t>
            </a:r>
            <a:endParaRPr/>
          </a:p>
        </p:txBody>
      </p:sp>
      <p:grpSp>
        <p:nvGrpSpPr>
          <p:cNvPr id="92" name="Google Shape;92;p1"/>
          <p:cNvGrpSpPr/>
          <p:nvPr/>
        </p:nvGrpSpPr>
        <p:grpSpPr>
          <a:xfrm flipH="1">
            <a:off x="9676747" y="0"/>
            <a:ext cx="2514948" cy="2174333"/>
            <a:chOff x="-305" y="-4155"/>
            <a:chExt cx="2514948" cy="2174333"/>
          </a:xfrm>
        </p:grpSpPr>
        <p:sp>
          <p:nvSpPr>
            <p:cNvPr id="93" name="Google Shape;93;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6" name="Google Shape;96;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7" name="Google Shape;97;p1" descr="A blue and white logo&#10;&#10;Description automatically generated with low confidence"/>
          <p:cNvPicPr preferRelativeResize="0"/>
          <p:nvPr/>
        </p:nvPicPr>
        <p:blipFill rotWithShape="1">
          <a:blip r:embed="rId3">
            <a:alphaModFix/>
          </a:blip>
          <a:srcRect/>
          <a:stretch/>
        </p:blipFill>
        <p:spPr>
          <a:xfrm>
            <a:off x="3363782" y="320231"/>
            <a:ext cx="5402984" cy="2836567"/>
          </a:xfrm>
          <a:prstGeom prst="rect">
            <a:avLst/>
          </a:prstGeom>
          <a:noFill/>
          <a:ln>
            <a:noFill/>
          </a:ln>
        </p:spPr>
      </p:pic>
      <p:grpSp>
        <p:nvGrpSpPr>
          <p:cNvPr id="98" name="Google Shape;98;p1"/>
          <p:cNvGrpSpPr/>
          <p:nvPr/>
        </p:nvGrpSpPr>
        <p:grpSpPr>
          <a:xfrm rot="10800000" flipH="1">
            <a:off x="-305" y="4322879"/>
            <a:ext cx="3378428" cy="2535121"/>
            <a:chOff x="-305" y="-1"/>
            <a:chExt cx="3832880" cy="2876136"/>
          </a:xfrm>
        </p:grpSpPr>
        <p:sp>
          <p:nvSpPr>
            <p:cNvPr id="99" name="Google Shape;99;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3" name="Google Shape;103;p1"/>
          <p:cNvSpPr txBox="1"/>
          <p:nvPr/>
        </p:nvSpPr>
        <p:spPr>
          <a:xfrm>
            <a:off x="146136" y="6100176"/>
            <a:ext cx="1182874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baseline="30000">
                <a:solidFill>
                  <a:schemeClr val="dk1"/>
                </a:solidFill>
                <a:latin typeface="Calibri"/>
                <a:ea typeface="Calibri"/>
                <a:cs typeface="Calibri"/>
                <a:sym typeface="Calibri"/>
              </a:rPr>
              <a:t>1</a:t>
            </a:r>
            <a:r>
              <a:rPr lang="en-US" sz="1400" b="0" i="0" u="none" strike="noStrike" cap="none">
                <a:solidFill>
                  <a:schemeClr val="dk1"/>
                </a:solidFill>
                <a:latin typeface="Calibri"/>
                <a:ea typeface="Calibri"/>
                <a:cs typeface="Calibri"/>
                <a:sym typeface="Calibri"/>
              </a:rPr>
              <a:t> r</a:t>
            </a:r>
            <a:r>
              <a:rPr lang="en-US" sz="1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eagan@udel.edu</a:t>
            </a:r>
            <a:r>
              <a:rPr lang="en-US" sz="1400" b="0" i="0" u="none" strike="noStrike" cap="none">
                <a:solidFill>
                  <a:schemeClr val="dk1"/>
                </a:solidFill>
                <a:latin typeface="Calibri"/>
                <a:ea typeface="Calibri"/>
                <a:cs typeface="Calibri"/>
                <a:sym typeface="Calibri"/>
              </a:rPr>
              <a:t>, University of Delaware, </a:t>
            </a:r>
            <a:r>
              <a:rPr lang="en-US" sz="1400" b="0" i="0" u="none" strike="noStrike" cap="none" baseline="30000">
                <a:solidFill>
                  <a:schemeClr val="dk1"/>
                </a:solidFill>
                <a:latin typeface="Calibri"/>
                <a:ea typeface="Calibri"/>
                <a:cs typeface="Calibri"/>
                <a:sym typeface="Calibri"/>
              </a:rPr>
              <a:t>2</a:t>
            </a:r>
            <a:r>
              <a:rPr lang="en-US" sz="1400" b="0" i="0" u="none" strike="noStrike" cap="none">
                <a:solidFill>
                  <a:schemeClr val="dk1"/>
                </a:solidFill>
                <a:latin typeface="Calibri"/>
                <a:ea typeface="Calibri"/>
                <a:cs typeface="Calibri"/>
                <a:sym typeface="Calibri"/>
              </a:rPr>
              <a:t> University of Delaware, The Pennsylvania State University, </a:t>
            </a:r>
            <a:r>
              <a:rPr lang="en-US" sz="1400" b="0" i="0" u="none" strike="noStrike" cap="none" baseline="30000">
                <a:solidFill>
                  <a:schemeClr val="dk1"/>
                </a:solidFill>
                <a:latin typeface="Calibri"/>
                <a:ea typeface="Calibri"/>
                <a:cs typeface="Calibri"/>
                <a:sym typeface="Calibri"/>
              </a:rPr>
              <a:t>3</a:t>
            </a:r>
            <a:r>
              <a:rPr lang="en-US" sz="1400" b="0" i="0" u="none" strike="noStrike" cap="none">
                <a:solidFill>
                  <a:schemeClr val="dk1"/>
                </a:solidFill>
                <a:latin typeface="Calibri"/>
                <a:ea typeface="Calibri"/>
                <a:cs typeface="Calibri"/>
                <a:sym typeface="Calibri"/>
              </a:rPr>
              <a:t> </a:t>
            </a:r>
            <a:r>
              <a:rPr lang="en-US" sz="14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dveron@udel.edu</a:t>
            </a:r>
            <a:r>
              <a:rPr lang="en-US" sz="1400" b="0" i="0" u="none" strike="noStrike" cap="none">
                <a:solidFill>
                  <a:schemeClr val="dk1"/>
                </a:solidFill>
                <a:latin typeface="Calibri"/>
                <a:ea typeface="Calibri"/>
                <a:cs typeface="Calibri"/>
                <a:sym typeface="Calibri"/>
              </a:rPr>
              <a:t>, University of Delaware, </a:t>
            </a:r>
            <a:r>
              <a:rPr lang="en-US" sz="1400" b="0" i="0" u="none" strike="noStrike" cap="none" baseline="30000">
                <a:solidFill>
                  <a:schemeClr val="dk1"/>
                </a:solidFill>
                <a:latin typeface="Calibri"/>
                <a:ea typeface="Calibri"/>
                <a:cs typeface="Calibri"/>
                <a:sym typeface="Calibri"/>
              </a:rPr>
              <a:t>4</a:t>
            </a:r>
            <a:r>
              <a:rPr lang="en-US" sz="1400" b="0" i="0" u="none" strike="noStrike" cap="none">
                <a:solidFill>
                  <a:schemeClr val="dk1"/>
                </a:solidFill>
                <a:latin typeface="Calibri"/>
                <a:ea typeface="Calibri"/>
                <a:cs typeface="Calibri"/>
                <a:sym typeface="Calibri"/>
              </a:rPr>
              <a:t> University of Delaware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7" descr="A picture containing text, screenshot&#10;&#10;Description automatically generated"/>
          <p:cNvPicPr preferRelativeResize="0"/>
          <p:nvPr/>
        </p:nvPicPr>
        <p:blipFill rotWithShape="1">
          <a:blip r:embed="rId3">
            <a:alphaModFix/>
          </a:blip>
          <a:srcRect/>
          <a:stretch/>
        </p:blipFill>
        <p:spPr>
          <a:xfrm>
            <a:off x="7873470" y="399405"/>
            <a:ext cx="4318530" cy="6235861"/>
          </a:xfrm>
          <a:prstGeom prst="rect">
            <a:avLst/>
          </a:prstGeom>
          <a:noFill/>
          <a:ln>
            <a:noFill/>
          </a:ln>
        </p:spPr>
      </p:pic>
      <p:pic>
        <p:nvPicPr>
          <p:cNvPr id="229" name="Google Shape;229;p17" descr="A picture containing text, line, plot, screenshot&#10;&#10;Description automatically generated"/>
          <p:cNvPicPr preferRelativeResize="0"/>
          <p:nvPr/>
        </p:nvPicPr>
        <p:blipFill rotWithShape="1">
          <a:blip r:embed="rId4">
            <a:alphaModFix/>
          </a:blip>
          <a:srcRect/>
          <a:stretch/>
        </p:blipFill>
        <p:spPr>
          <a:xfrm>
            <a:off x="0" y="1041722"/>
            <a:ext cx="7800848" cy="4482255"/>
          </a:xfrm>
          <a:prstGeom prst="rect">
            <a:avLst/>
          </a:prstGeom>
          <a:noFill/>
          <a:ln>
            <a:noFill/>
          </a:ln>
        </p:spPr>
      </p:pic>
      <p:sp>
        <p:nvSpPr>
          <p:cNvPr id="230" name="Google Shape;230;p17"/>
          <p:cNvSpPr txBox="1"/>
          <p:nvPr/>
        </p:nvSpPr>
        <p:spPr>
          <a:xfrm>
            <a:off x="350729" y="137786"/>
            <a:ext cx="745011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alibri"/>
                <a:ea typeface="Calibri"/>
                <a:cs typeface="Calibri"/>
                <a:sym typeface="Calibri"/>
              </a:rPr>
              <a:t>EOF Modes in Sea Ice Concentration</a:t>
            </a:r>
            <a:endParaRPr sz="1400" b="0" i="0" u="none" strike="noStrike" cap="none">
              <a:solidFill>
                <a:srgbClr val="0070C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0" descr="A picture containing text, screenshot&#10;&#10;Description automatically generated"/>
          <p:cNvPicPr preferRelativeResize="0"/>
          <p:nvPr/>
        </p:nvPicPr>
        <p:blipFill rotWithShape="1">
          <a:blip r:embed="rId3">
            <a:alphaModFix/>
          </a:blip>
          <a:srcRect/>
          <a:stretch/>
        </p:blipFill>
        <p:spPr>
          <a:xfrm>
            <a:off x="128221" y="923026"/>
            <a:ext cx="6748375" cy="3877519"/>
          </a:xfrm>
          <a:prstGeom prst="rect">
            <a:avLst/>
          </a:prstGeom>
          <a:noFill/>
          <a:ln>
            <a:noFill/>
          </a:ln>
        </p:spPr>
      </p:pic>
      <p:pic>
        <p:nvPicPr>
          <p:cNvPr id="237" name="Google Shape;237;p20" descr="A picture containing text, screenshot, colorfulness&#10;&#10;Description automatically generated"/>
          <p:cNvPicPr preferRelativeResize="0"/>
          <p:nvPr/>
        </p:nvPicPr>
        <p:blipFill rotWithShape="1">
          <a:blip r:embed="rId4">
            <a:alphaModFix/>
          </a:blip>
          <a:srcRect/>
          <a:stretch/>
        </p:blipFill>
        <p:spPr>
          <a:xfrm>
            <a:off x="7334353" y="-8681"/>
            <a:ext cx="4729426" cy="6858000"/>
          </a:xfrm>
          <a:prstGeom prst="rect">
            <a:avLst/>
          </a:prstGeom>
          <a:noFill/>
          <a:ln>
            <a:noFill/>
          </a:ln>
        </p:spPr>
      </p:pic>
      <p:sp>
        <p:nvSpPr>
          <p:cNvPr id="238" name="Google Shape;238;p20"/>
          <p:cNvSpPr txBox="1"/>
          <p:nvPr/>
        </p:nvSpPr>
        <p:spPr>
          <a:xfrm>
            <a:off x="450937" y="288099"/>
            <a:ext cx="507304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Calibri"/>
                <a:ea typeface="Calibri"/>
                <a:cs typeface="Calibri"/>
                <a:sym typeface="Calibri"/>
              </a:rPr>
              <a:t>EOF Modes for Mean Wind Magnitude</a:t>
            </a:r>
            <a:endParaRPr sz="1400" b="0" i="0" u="none" strike="noStrike" cap="none">
              <a:solidFill>
                <a:srgbClr val="0070C0"/>
              </a:solidFill>
              <a:latin typeface="Arial"/>
              <a:ea typeface="Arial"/>
              <a:cs typeface="Arial"/>
              <a:sym typeface="Arial"/>
            </a:endParaRPr>
          </a:p>
        </p:txBody>
      </p:sp>
      <p:pic>
        <p:nvPicPr>
          <p:cNvPr id="2" name="Picture 1">
            <a:extLst>
              <a:ext uri="{FF2B5EF4-FFF2-40B4-BE49-F238E27FC236}">
                <a16:creationId xmlns:a16="http://schemas.microsoft.com/office/drawing/2014/main" id="{58577D3B-0745-4476-29D5-447267F018F7}"/>
              </a:ext>
            </a:extLst>
          </p:cNvPr>
          <p:cNvPicPr>
            <a:picLocks noChangeAspect="1"/>
          </p:cNvPicPr>
          <p:nvPr/>
        </p:nvPicPr>
        <p:blipFill>
          <a:blip r:embed="rId5"/>
          <a:stretch>
            <a:fillRect/>
          </a:stretch>
        </p:blipFill>
        <p:spPr>
          <a:xfrm>
            <a:off x="568022" y="4943112"/>
            <a:ext cx="5861143" cy="19062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0" y="25848"/>
            <a:ext cx="12192000" cy="66278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solidFill>
                  <a:srgbClr val="0070C0"/>
                </a:solidFill>
              </a:rPr>
              <a:t>EOF Modes Pre and Post Mertz Tongue Calving</a:t>
            </a:r>
            <a:endParaRPr>
              <a:solidFill>
                <a:srgbClr val="0070C0"/>
              </a:solidFill>
            </a:endParaRPr>
          </a:p>
        </p:txBody>
      </p:sp>
      <p:pic>
        <p:nvPicPr>
          <p:cNvPr id="245" name="Google Shape;245;p37" descr="A picture containing text, screenshot, line&#10;&#10;Description automatically generated"/>
          <p:cNvPicPr preferRelativeResize="0"/>
          <p:nvPr/>
        </p:nvPicPr>
        <p:blipFill rotWithShape="1">
          <a:blip r:embed="rId3">
            <a:alphaModFix/>
          </a:blip>
          <a:srcRect/>
          <a:stretch/>
        </p:blipFill>
        <p:spPr>
          <a:xfrm>
            <a:off x="89844" y="977999"/>
            <a:ext cx="6363205" cy="3919904"/>
          </a:xfrm>
          <a:prstGeom prst="rect">
            <a:avLst/>
          </a:prstGeom>
          <a:noFill/>
          <a:ln>
            <a:noFill/>
          </a:ln>
        </p:spPr>
      </p:pic>
      <p:pic>
        <p:nvPicPr>
          <p:cNvPr id="246" name="Google Shape;246;p37" descr="A picture containing text, screenshot, line, plot&#10;&#10;Description automatically generated"/>
          <p:cNvPicPr preferRelativeResize="0"/>
          <p:nvPr/>
        </p:nvPicPr>
        <p:blipFill rotWithShape="1">
          <a:blip r:embed="rId4">
            <a:alphaModFix/>
          </a:blip>
          <a:srcRect/>
          <a:stretch/>
        </p:blipFill>
        <p:spPr>
          <a:xfrm>
            <a:off x="5654351" y="2748925"/>
            <a:ext cx="6363204" cy="39199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4" descr="A screenshot of a graph&#10;&#10;Description automatically generated with low confidence"/>
          <p:cNvPicPr preferRelativeResize="0"/>
          <p:nvPr/>
        </p:nvPicPr>
        <p:blipFill rotWithShape="1">
          <a:blip r:embed="rId3">
            <a:alphaModFix/>
          </a:blip>
          <a:srcRect/>
          <a:stretch/>
        </p:blipFill>
        <p:spPr>
          <a:xfrm>
            <a:off x="420387" y="1053863"/>
            <a:ext cx="5282628" cy="5503762"/>
          </a:xfrm>
          <a:prstGeom prst="rect">
            <a:avLst/>
          </a:prstGeom>
          <a:noFill/>
          <a:ln>
            <a:noFill/>
          </a:ln>
        </p:spPr>
      </p:pic>
      <p:pic>
        <p:nvPicPr>
          <p:cNvPr id="253" name="Google Shape;253;p14" descr="A screenshot of a graph&#10;&#10;Description automatically generated with low confidence"/>
          <p:cNvPicPr preferRelativeResize="0"/>
          <p:nvPr/>
        </p:nvPicPr>
        <p:blipFill rotWithShape="1">
          <a:blip r:embed="rId4">
            <a:alphaModFix/>
          </a:blip>
          <a:srcRect/>
          <a:stretch/>
        </p:blipFill>
        <p:spPr>
          <a:xfrm>
            <a:off x="6303789" y="1031281"/>
            <a:ext cx="5282628" cy="5548927"/>
          </a:xfrm>
          <a:prstGeom prst="rect">
            <a:avLst/>
          </a:prstGeom>
          <a:noFill/>
          <a:ln>
            <a:noFill/>
          </a:ln>
        </p:spPr>
      </p:pic>
      <p:sp>
        <p:nvSpPr>
          <p:cNvPr id="254" name="Google Shape;254;p14"/>
          <p:cNvSpPr txBox="1">
            <a:spLocks noGrp="1"/>
          </p:cNvSpPr>
          <p:nvPr>
            <p:ph type="title"/>
          </p:nvPr>
        </p:nvSpPr>
        <p:spPr>
          <a:xfrm>
            <a:off x="0" y="25848"/>
            <a:ext cx="12192000" cy="66278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solidFill>
                  <a:srgbClr val="0070C0"/>
                </a:solidFill>
              </a:rPr>
              <a:t>EOF Modes Pre and Post Mertz Tongue Calving</a:t>
            </a:r>
            <a:endParaRPr>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21"/>
          <p:cNvSpPr txBox="1">
            <a:spLocks noGrp="1"/>
          </p:cNvSpPr>
          <p:nvPr>
            <p:ph type="title"/>
          </p:nvPr>
        </p:nvSpPr>
        <p:spPr>
          <a:xfrm>
            <a:off x="296605" y="172458"/>
            <a:ext cx="11618304" cy="67267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solidFill>
                  <a:srgbClr val="0070C0"/>
                </a:solidFill>
              </a:rPr>
              <a:t>Summary and Ongoing/Future Work</a:t>
            </a:r>
            <a:endParaRPr>
              <a:solidFill>
                <a:srgbClr val="0070C0"/>
              </a:solidFill>
            </a:endParaRPr>
          </a:p>
        </p:txBody>
      </p:sp>
      <p:sp>
        <p:nvSpPr>
          <p:cNvPr id="262" name="Google Shape;262;p21"/>
          <p:cNvSpPr txBox="1">
            <a:spLocks noGrp="1"/>
          </p:cNvSpPr>
          <p:nvPr>
            <p:ph type="body" idx="1"/>
          </p:nvPr>
        </p:nvSpPr>
        <p:spPr>
          <a:xfrm>
            <a:off x="568037" y="1233055"/>
            <a:ext cx="10379006" cy="447228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dirty="0"/>
              <a:t>Continuing Improvements</a:t>
            </a:r>
            <a:endParaRPr dirty="0"/>
          </a:p>
          <a:p>
            <a:pPr marL="685800" lvl="1" indent="-228600" algn="l" rtl="0">
              <a:lnSpc>
                <a:spcPct val="90000"/>
              </a:lnSpc>
              <a:spcBef>
                <a:spcPts val="500"/>
              </a:spcBef>
              <a:spcAft>
                <a:spcPts val="0"/>
              </a:spcAft>
              <a:buClr>
                <a:schemeClr val="dk1"/>
              </a:buClr>
              <a:buSzPts val="2000"/>
              <a:buChar char="•"/>
            </a:pPr>
            <a:r>
              <a:rPr lang="en-US" sz="2000" dirty="0">
                <a:solidFill>
                  <a:schemeClr val="tx1">
                    <a:lumMod val="65000"/>
                    <a:lumOff val="35000"/>
                  </a:schemeClr>
                </a:solidFill>
              </a:rPr>
              <a:t>spatial projection, lagged correlation, regression with in-situ data</a:t>
            </a:r>
          </a:p>
          <a:p>
            <a:pPr marL="685800" lvl="1" indent="-228600" algn="l" rtl="0">
              <a:lnSpc>
                <a:spcPct val="90000"/>
              </a:lnSpc>
              <a:spcBef>
                <a:spcPts val="500"/>
              </a:spcBef>
              <a:spcAft>
                <a:spcPts val="0"/>
              </a:spcAft>
              <a:buClr>
                <a:schemeClr val="dk1"/>
              </a:buClr>
              <a:buSzPts val="2000"/>
              <a:buChar char="•"/>
            </a:pPr>
            <a:r>
              <a:rPr lang="en-US" sz="2000" dirty="0">
                <a:solidFill>
                  <a:schemeClr val="tx1">
                    <a:lumMod val="65000"/>
                    <a:lumOff val="35000"/>
                  </a:schemeClr>
                </a:solidFill>
              </a:rPr>
              <a:t>additional variables: relative humidity, swell, fast ice</a:t>
            </a:r>
            <a:endParaRPr dirty="0">
              <a:solidFill>
                <a:schemeClr val="tx1">
                  <a:lumMod val="65000"/>
                  <a:lumOff val="35000"/>
                </a:schemeClr>
              </a:solidFill>
            </a:endParaRPr>
          </a:p>
          <a:p>
            <a:pPr marL="228600" lvl="0" indent="-228600" algn="l" rtl="0">
              <a:lnSpc>
                <a:spcPct val="90000"/>
              </a:lnSpc>
              <a:spcBef>
                <a:spcPts val="1000"/>
              </a:spcBef>
              <a:spcAft>
                <a:spcPts val="0"/>
              </a:spcAft>
              <a:buClr>
                <a:schemeClr val="dk1"/>
              </a:buClr>
              <a:buSzPts val="2400"/>
              <a:buChar char="•"/>
            </a:pPr>
            <a:r>
              <a:rPr lang="en-US" sz="2400" dirty="0"/>
              <a:t>Initial exploration of data highlights questions to examine further</a:t>
            </a:r>
            <a:endParaRPr dirty="0"/>
          </a:p>
          <a:p>
            <a:pPr marL="685800" lvl="1" indent="-228600" algn="l" rtl="0">
              <a:lnSpc>
                <a:spcPct val="90000"/>
              </a:lnSpc>
              <a:spcBef>
                <a:spcPts val="500"/>
              </a:spcBef>
              <a:spcAft>
                <a:spcPts val="0"/>
              </a:spcAft>
              <a:buClr>
                <a:schemeClr val="dk1"/>
              </a:buClr>
              <a:buSzPts val="2000"/>
              <a:buChar char="•"/>
            </a:pPr>
            <a:r>
              <a:rPr lang="en-US" sz="2000" dirty="0">
                <a:solidFill>
                  <a:schemeClr val="tx1">
                    <a:lumMod val="65000"/>
                    <a:lumOff val="35000"/>
                  </a:schemeClr>
                </a:solidFill>
              </a:rPr>
              <a:t>Continued analysis of smaller areas and Mertz area pre and post calving</a:t>
            </a:r>
            <a:endParaRPr dirty="0">
              <a:solidFill>
                <a:schemeClr val="tx1">
                  <a:lumMod val="65000"/>
                  <a:lumOff val="35000"/>
                </a:schemeClr>
              </a:solidFill>
            </a:endParaRPr>
          </a:p>
          <a:p>
            <a:pPr marL="685800" lvl="1" indent="-228600" algn="l" rtl="0">
              <a:lnSpc>
                <a:spcPct val="90000"/>
              </a:lnSpc>
              <a:spcBef>
                <a:spcPts val="500"/>
              </a:spcBef>
              <a:spcAft>
                <a:spcPts val="0"/>
              </a:spcAft>
              <a:buClr>
                <a:schemeClr val="dk1"/>
              </a:buClr>
              <a:buSzPts val="2000"/>
              <a:buChar char="•"/>
            </a:pPr>
            <a:r>
              <a:rPr lang="en-US" sz="2000" dirty="0">
                <a:solidFill>
                  <a:schemeClr val="tx1">
                    <a:lumMod val="65000"/>
                    <a:lumOff val="35000"/>
                  </a:schemeClr>
                </a:solidFill>
              </a:rPr>
              <a:t>Investigate relationship between radiative forcing and katabatic wind in DDU area</a:t>
            </a:r>
            <a:endParaRPr dirty="0">
              <a:solidFill>
                <a:schemeClr val="tx1">
                  <a:lumMod val="65000"/>
                  <a:lumOff val="35000"/>
                </a:schemeClr>
              </a:solidFill>
            </a:endParaRPr>
          </a:p>
          <a:p>
            <a:pPr marL="685800" lvl="1" indent="-228600" algn="l" rtl="0">
              <a:lnSpc>
                <a:spcPct val="90000"/>
              </a:lnSpc>
              <a:spcBef>
                <a:spcPts val="500"/>
              </a:spcBef>
              <a:spcAft>
                <a:spcPts val="0"/>
              </a:spcAft>
              <a:buClr>
                <a:schemeClr val="dk1"/>
              </a:buClr>
              <a:buSzPts val="2000"/>
              <a:buChar char="•"/>
            </a:pPr>
            <a:r>
              <a:rPr lang="en-US" sz="2000" dirty="0">
                <a:solidFill>
                  <a:schemeClr val="tx1">
                    <a:lumMod val="65000"/>
                    <a:lumOff val="35000"/>
                  </a:schemeClr>
                </a:solidFill>
              </a:rPr>
              <a:t>Identify dominant modes of variability associated with synoptic scale modes (ENSO)</a:t>
            </a:r>
            <a:endParaRPr dirty="0">
              <a:solidFill>
                <a:schemeClr val="tx1">
                  <a:lumMod val="65000"/>
                  <a:lumOff val="35000"/>
                </a:schemeClr>
              </a:solidFill>
            </a:endParaRPr>
          </a:p>
          <a:p>
            <a:pPr marL="228600" lvl="0" indent="-228600" algn="l" rtl="0">
              <a:lnSpc>
                <a:spcPct val="90000"/>
              </a:lnSpc>
              <a:spcBef>
                <a:spcPts val="1000"/>
              </a:spcBef>
              <a:spcAft>
                <a:spcPts val="0"/>
              </a:spcAft>
              <a:buClr>
                <a:schemeClr val="dk1"/>
              </a:buClr>
              <a:buSzPts val="2400"/>
              <a:buChar char="•"/>
            </a:pPr>
            <a:r>
              <a:rPr lang="en-US" sz="2400" dirty="0"/>
              <a:t>Future work may include a time-series analysis greater than 2005-2019 to explore longer term interannual variability and trends</a:t>
            </a:r>
            <a:endParaRPr dirty="0"/>
          </a:p>
          <a:p>
            <a:pPr marL="228600" lvl="0" indent="-228600" algn="l" rtl="0">
              <a:lnSpc>
                <a:spcPct val="90000"/>
              </a:lnSpc>
              <a:spcBef>
                <a:spcPts val="1000"/>
              </a:spcBef>
              <a:spcAft>
                <a:spcPts val="0"/>
              </a:spcAft>
              <a:buClr>
                <a:schemeClr val="dk1"/>
              </a:buClr>
              <a:buSzPts val="2400"/>
              <a:buChar char="•"/>
            </a:pPr>
            <a:r>
              <a:rPr lang="en-US" sz="2400" dirty="0"/>
              <a:t>Downscaling of reanalysis data for more localized analysis</a:t>
            </a:r>
            <a:endParaRPr dirty="0"/>
          </a:p>
          <a:p>
            <a:pPr marL="228600" lvl="0" indent="-228600" algn="l" rtl="0">
              <a:lnSpc>
                <a:spcPct val="90000"/>
              </a:lnSpc>
              <a:spcBef>
                <a:spcPts val="1000"/>
              </a:spcBef>
              <a:spcAft>
                <a:spcPts val="0"/>
              </a:spcAft>
              <a:buClr>
                <a:schemeClr val="dk1"/>
              </a:buClr>
              <a:buSzPts val="2400"/>
              <a:buChar char="•"/>
            </a:pPr>
            <a:r>
              <a:rPr lang="en-US" sz="2400" dirty="0"/>
              <a:t>ML for sub-grid processes?</a:t>
            </a:r>
            <a:endParaRPr dirty="0"/>
          </a:p>
        </p:txBody>
      </p:sp>
      <p:sp>
        <p:nvSpPr>
          <p:cNvPr id="2" name="TextBox 1">
            <a:extLst>
              <a:ext uri="{FF2B5EF4-FFF2-40B4-BE49-F238E27FC236}">
                <a16:creationId xmlns:a16="http://schemas.microsoft.com/office/drawing/2014/main" id="{8A71B2C0-6851-4D40-1731-EFED508CBD63}"/>
              </a:ext>
            </a:extLst>
          </p:cNvPr>
          <p:cNvSpPr txBox="1"/>
          <p:nvPr/>
        </p:nvSpPr>
        <p:spPr>
          <a:xfrm>
            <a:off x="568037" y="6086475"/>
            <a:ext cx="5961351" cy="523220"/>
          </a:xfrm>
          <a:prstGeom prst="rect">
            <a:avLst/>
          </a:prstGeom>
          <a:noFill/>
        </p:spPr>
        <p:txBody>
          <a:bodyPr wrap="square" rtlCol="0">
            <a:spAutoFit/>
          </a:bodyPr>
          <a:lstStyle/>
          <a:p>
            <a:r>
              <a:rPr lang="en-US" dirty="0"/>
              <a:t>Acknowledgements: Thank you to Dr. Dana Veron, Dr. Tracy DeLiberty and Jack Stone.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22"/>
          <p:cNvSpPr/>
          <p:nvPr/>
        </p:nvSpPr>
        <p:spPr>
          <a:xfrm>
            <a:off x="0" y="2"/>
            <a:ext cx="12192000" cy="68579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22"/>
          <p:cNvSpPr/>
          <p:nvPr/>
        </p:nvSpPr>
        <p:spPr>
          <a:xfrm>
            <a:off x="0" y="430"/>
            <a:ext cx="8104091" cy="6857571"/>
          </a:xfrm>
          <a:prstGeom prst="rect">
            <a:avLst/>
          </a:prstGeom>
          <a:gradFill>
            <a:gsLst>
              <a:gs pos="0">
                <a:srgbClr val="2F5496"/>
              </a:gs>
              <a:gs pos="100000">
                <a:srgbClr val="000000"/>
              </a:gs>
            </a:gsLst>
            <a:lin ang="3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22"/>
          <p:cNvSpPr/>
          <p:nvPr/>
        </p:nvSpPr>
        <p:spPr>
          <a:xfrm rot="-5400000">
            <a:off x="1874250" y="627728"/>
            <a:ext cx="4355593" cy="8104092"/>
          </a:xfrm>
          <a:prstGeom prst="rect">
            <a:avLst/>
          </a:prstGeom>
          <a:gradFill>
            <a:gsLst>
              <a:gs pos="0">
                <a:srgbClr val="1F3864"/>
              </a:gs>
              <a:gs pos="91000">
                <a:srgbClr val="222A35">
                  <a:alpha val="12549"/>
                </a:srgbClr>
              </a:gs>
              <a:gs pos="100000">
                <a:srgbClr val="222A35">
                  <a:alpha val="12549"/>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p22"/>
          <p:cNvSpPr/>
          <p:nvPr/>
        </p:nvSpPr>
        <p:spPr>
          <a:xfrm>
            <a:off x="457200" y="-1"/>
            <a:ext cx="7646891" cy="6858001"/>
          </a:xfrm>
          <a:prstGeom prst="rect">
            <a:avLst/>
          </a:prstGeom>
          <a:gradFill>
            <a:gsLst>
              <a:gs pos="0">
                <a:srgbClr val="2F5496">
                  <a:alpha val="51372"/>
                </a:srgbClr>
              </a:gs>
              <a:gs pos="41000">
                <a:srgbClr val="2F5496">
                  <a:alpha val="51372"/>
                </a:srgbClr>
              </a:gs>
              <a:gs pos="95000">
                <a:srgbClr val="000000">
                  <a:alpha val="67450"/>
                </a:srgbClr>
              </a:gs>
              <a:gs pos="100000">
                <a:srgbClr val="000000">
                  <a:alpha val="67450"/>
                </a:srgbClr>
              </a:gs>
            </a:gsLst>
            <a:lin ang="14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22"/>
          <p:cNvSpPr/>
          <p:nvPr/>
        </p:nvSpPr>
        <p:spPr>
          <a:xfrm rot="10800000">
            <a:off x="0" y="2501118"/>
            <a:ext cx="8091784" cy="4331436"/>
          </a:xfrm>
          <a:prstGeom prst="rect">
            <a:avLst/>
          </a:prstGeom>
          <a:gradFill>
            <a:gsLst>
              <a:gs pos="0">
                <a:srgbClr val="000000">
                  <a:alpha val="15294"/>
                </a:srgbClr>
              </a:gs>
              <a:gs pos="91000">
                <a:srgbClr val="4472C4">
                  <a:alpha val="29411"/>
                </a:srgbClr>
              </a:gs>
              <a:gs pos="100000">
                <a:srgbClr val="4472C4">
                  <a:alpha val="2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22"/>
          <p:cNvSpPr/>
          <p:nvPr/>
        </p:nvSpPr>
        <p:spPr>
          <a:xfrm rot="10800000">
            <a:off x="11595" y="-3"/>
            <a:ext cx="8091784" cy="6857999"/>
          </a:xfrm>
          <a:prstGeom prst="rect">
            <a:avLst/>
          </a:prstGeom>
          <a:gradFill>
            <a:gsLst>
              <a:gs pos="0">
                <a:srgbClr val="2F5496">
                  <a:alpha val="5490"/>
                </a:srgbClr>
              </a:gs>
              <a:gs pos="99000">
                <a:srgbClr val="000000">
                  <a:alpha val="56470"/>
                </a:srgbClr>
              </a:gs>
              <a:gs pos="100000">
                <a:srgbClr val="000000">
                  <a:alpha val="56470"/>
                </a:srgbClr>
              </a:gs>
            </a:gsLst>
            <a:lin ang="15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22"/>
          <p:cNvSpPr/>
          <p:nvPr/>
        </p:nvSpPr>
        <p:spPr>
          <a:xfrm rot="6097846">
            <a:off x="2101742" y="699966"/>
            <a:ext cx="5121259" cy="5458067"/>
          </a:xfrm>
          <a:prstGeom prst="ellipse">
            <a:avLst/>
          </a:prstGeom>
          <a:gradFill>
            <a:gsLst>
              <a:gs pos="0">
                <a:srgbClr val="1F3864">
                  <a:alpha val="0"/>
                </a:srgbClr>
              </a:gs>
              <a:gs pos="3000">
                <a:srgbClr val="1F3864">
                  <a:alpha val="0"/>
                </a:srgbClr>
              </a:gs>
              <a:gs pos="100000">
                <a:srgbClr val="8DA9DB">
                  <a:alpha val="16470"/>
                </a:srgbClr>
              </a:gs>
            </a:gsLst>
            <a:lin ang="17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22"/>
          <p:cNvSpPr txBox="1">
            <a:spLocks noGrp="1"/>
          </p:cNvSpPr>
          <p:nvPr>
            <p:ph type="title"/>
          </p:nvPr>
        </p:nvSpPr>
        <p:spPr>
          <a:xfrm>
            <a:off x="1354031" y="1806062"/>
            <a:ext cx="5853227" cy="29925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7200"/>
              <a:buFont typeface="Calibri"/>
              <a:buNone/>
            </a:pPr>
            <a:r>
              <a:rPr lang="en-US" sz="7200">
                <a:solidFill>
                  <a:srgbClr val="FFFFFF"/>
                </a:solidFill>
              </a:rPr>
              <a:t>Questions?</a:t>
            </a:r>
            <a:br>
              <a:rPr lang="en-US" sz="7200">
                <a:solidFill>
                  <a:srgbClr val="FFFFFF"/>
                </a:solidFill>
              </a:rPr>
            </a:br>
            <a:r>
              <a:rPr lang="en-US" sz="7200">
                <a:solidFill>
                  <a:srgbClr val="FFFFFF"/>
                </a:solidFill>
              </a:rPr>
              <a:t>Comments?</a:t>
            </a:r>
            <a:br>
              <a:rPr lang="en-US" sz="7200">
                <a:solidFill>
                  <a:srgbClr val="FFFFFF"/>
                </a:solidFill>
              </a:rPr>
            </a:br>
            <a:r>
              <a:rPr lang="en-US" sz="7200">
                <a:solidFill>
                  <a:srgbClr val="FFFFFF"/>
                </a:solidFill>
              </a:rPr>
              <a:t>Suggestions?</a:t>
            </a:r>
            <a:endParaRPr/>
          </a:p>
        </p:txBody>
      </p:sp>
      <p:pic>
        <p:nvPicPr>
          <p:cNvPr id="275" name="Google Shape;275;p22" descr="Yellow and blue symbols"/>
          <p:cNvPicPr preferRelativeResize="0"/>
          <p:nvPr/>
        </p:nvPicPr>
        <p:blipFill rotWithShape="1">
          <a:blip r:embed="rId3">
            <a:alphaModFix/>
          </a:blip>
          <a:srcRect l="24574" r="29692" b="1"/>
          <a:stretch/>
        </p:blipFill>
        <p:spPr>
          <a:xfrm>
            <a:off x="8104092" y="10"/>
            <a:ext cx="4099858" cy="68579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3"/>
          <p:cNvSpPr txBox="1">
            <a:spLocks noGrp="1"/>
          </p:cNvSpPr>
          <p:nvPr>
            <p:ph type="title"/>
          </p:nvPr>
        </p:nvSpPr>
        <p:spPr>
          <a:xfrm>
            <a:off x="0" y="1"/>
            <a:ext cx="12192000" cy="9394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solidFill>
                  <a:srgbClr val="0070C0"/>
                </a:solidFill>
              </a:rPr>
              <a:t>References</a:t>
            </a:r>
            <a:endParaRPr>
              <a:solidFill>
                <a:srgbClr val="0070C0"/>
              </a:solidFill>
            </a:endParaRPr>
          </a:p>
        </p:txBody>
      </p:sp>
      <p:sp>
        <p:nvSpPr>
          <p:cNvPr id="281" name="Google Shape;281;p23"/>
          <p:cNvSpPr txBox="1"/>
          <p:nvPr/>
        </p:nvSpPr>
        <p:spPr>
          <a:xfrm>
            <a:off x="471813" y="1139868"/>
            <a:ext cx="11248500" cy="544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Brands, S., J. M. Gutiérrez, S. Herrera, and A. S. Cofiño. 2012. On the Use of Reanalysis Data for Downscaling. </a:t>
            </a:r>
            <a:r>
              <a:rPr lang="en-US" sz="1200" b="0" i="1" u="none" strike="noStrike" cap="none">
                <a:solidFill>
                  <a:srgbClr val="000000"/>
                </a:solidFill>
                <a:latin typeface="Times New Roman"/>
                <a:ea typeface="Times New Roman"/>
                <a:cs typeface="Times New Roman"/>
                <a:sym typeface="Times New Roman"/>
              </a:rPr>
              <a:t>Journal of Climate</a:t>
            </a:r>
            <a:r>
              <a:rPr lang="en-US" sz="1200" b="0" i="0" u="none" strike="noStrike" cap="none">
                <a:solidFill>
                  <a:srgbClr val="000000"/>
                </a:solidFill>
                <a:latin typeface="Times New Roman"/>
                <a:ea typeface="Times New Roman"/>
                <a:cs typeface="Times New Roman"/>
                <a:sym typeface="Times New Roman"/>
              </a:rPr>
              <a:t>, 25(7):2517–2526, </a:t>
            </a:r>
            <a:r>
              <a:rPr lang="en-US" sz="1200" b="0" i="0" u="sng" strike="noStrike" cap="none">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https://doi.org/10.1175/JCLI-D-11-00251.1</a:t>
            </a: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Dawson, A. 2016. eofs: A Library for EOF Analysis of Meteorological, Oceanographic, and Climate Data. </a:t>
            </a:r>
            <a:r>
              <a:rPr lang="en-US" sz="1200" b="0" i="1" u="none" strike="noStrike" cap="none">
                <a:solidFill>
                  <a:srgbClr val="000000"/>
                </a:solidFill>
                <a:latin typeface="Times New Roman"/>
                <a:ea typeface="Times New Roman"/>
                <a:cs typeface="Times New Roman"/>
                <a:sym typeface="Times New Roman"/>
              </a:rPr>
              <a:t>Journal of Open Research Software</a:t>
            </a:r>
            <a:r>
              <a:rPr lang="en-US" sz="1200" b="0" i="0" u="none" strike="noStrike" cap="none">
                <a:solidFill>
                  <a:srgbClr val="000000"/>
                </a:solidFill>
                <a:latin typeface="Times New Roman"/>
                <a:ea typeface="Times New Roman"/>
                <a:cs typeface="Times New Roman"/>
                <a:sym typeface="Times New Roman"/>
              </a:rPr>
              <a:t>, 4(1):14, </a:t>
            </a:r>
            <a:r>
              <a:rPr lang="en-US" sz="1200" b="0" i="0" u="sng" strike="noStrike" cap="none">
                <a:solidFill>
                  <a:srgbClr val="0000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https://doi.org/10.5334/jors.122</a:t>
            </a: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Dragon, A.-C., M.-N. Houssais, C. Herbaut, and J.-B. Charrassin. 2014. A note on the intraseasonal variability in an Antarctic polynia: Prior to and after the Mertz Glacier calving. </a:t>
            </a:r>
            <a:r>
              <a:rPr lang="en-US" sz="1200" b="0" i="1" u="none" strike="noStrike" cap="none">
                <a:solidFill>
                  <a:srgbClr val="000000"/>
                </a:solidFill>
                <a:latin typeface="Times New Roman"/>
                <a:ea typeface="Times New Roman"/>
                <a:cs typeface="Times New Roman"/>
                <a:sym typeface="Times New Roman"/>
              </a:rPr>
              <a:t>Journal of Marine Systems</a:t>
            </a:r>
            <a:r>
              <a:rPr lang="en-US" sz="1200" b="0" i="0" u="none" strike="noStrike" cap="none">
                <a:solidFill>
                  <a:srgbClr val="000000"/>
                </a:solidFill>
                <a:latin typeface="Times New Roman"/>
                <a:ea typeface="Times New Roman"/>
                <a:cs typeface="Times New Roman"/>
                <a:sym typeface="Times New Roman"/>
              </a:rPr>
              <a:t>, 130:46–55, </a:t>
            </a:r>
            <a:r>
              <a:rPr lang="en-US" sz="1200" b="0" i="0" u="sng" strike="noStrike" cap="none">
                <a:solidFill>
                  <a:srgbClr val="0000FF"/>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https://doi.org/10.1016/j.jmarsys.2013.06.006</a:t>
            </a: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Hersbach, H., B. Bell, P. Berrisford, S. Hirahara, A. Horányi, J. Muñoz‐Sabater, J. Nicolas, C. Peubey, R. Radu, D. Schepers, A. Simmons, C. Soci, S. Abdalla, X. Abellan, G. Balsamo, P. Bechtold, G. Biavati, J. Bidlot, M. Bonavita, G. Chiara, P. Dahlgren, D. Dee, M. Diamantakis, R. Dragani, J. Flemming, R. Forbes, M. Fuentes, A. Geer, L. Haimberger, S. Healy, R. J. Hogan, E. Hólm, M. Janisková, S. Keeley, P. Laloyaux, P. Lopez, C. Lupu, G. Radnoti, P. Rosnay, I. Rozum, F. Vamborg, S. Villaume, and J. Thépaut. 2020. The ERA5 global reanalysis. </a:t>
            </a:r>
            <a:r>
              <a:rPr lang="en-US" sz="1200" b="0" i="1" u="none" strike="noStrike" cap="none">
                <a:solidFill>
                  <a:srgbClr val="000000"/>
                </a:solidFill>
                <a:latin typeface="Times New Roman"/>
                <a:ea typeface="Times New Roman"/>
                <a:cs typeface="Times New Roman"/>
                <a:sym typeface="Times New Roman"/>
              </a:rPr>
              <a:t>Quarterly Journal of the Royal Meteorological Society</a:t>
            </a:r>
            <a:r>
              <a:rPr lang="en-US" sz="1200" b="0" i="0" u="none" strike="noStrike" cap="none">
                <a:solidFill>
                  <a:srgbClr val="000000"/>
                </a:solidFill>
                <a:latin typeface="Times New Roman"/>
                <a:ea typeface="Times New Roman"/>
                <a:cs typeface="Times New Roman"/>
                <a:sym typeface="Times New Roman"/>
              </a:rPr>
              <a:t>, 146(730):1999–2049, </a:t>
            </a:r>
            <a:r>
              <a:rPr lang="en-US" sz="1200" b="0" i="0" u="sng" strike="noStrike" cap="none">
                <a:solidFill>
                  <a:srgbClr val="0000FF"/>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https://doi.org/10.1002/qj.3803</a:t>
            </a: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Massom, R., P. Reid, S. Stammerjohn, B. Raymond, A. Fraser, and S. Ushio. 2013. Change and Variability in East Antarctic Sea Ice Seasonality, 1979/80–2009/10. </a:t>
            </a:r>
            <a:r>
              <a:rPr lang="en-US" sz="1200" b="0" i="1" u="none" strike="noStrike" cap="none">
                <a:solidFill>
                  <a:srgbClr val="000000"/>
                </a:solidFill>
                <a:latin typeface="Times New Roman"/>
                <a:ea typeface="Times New Roman"/>
                <a:cs typeface="Times New Roman"/>
                <a:sym typeface="Times New Roman"/>
              </a:rPr>
              <a:t>PLoS ONE</a:t>
            </a:r>
            <a:r>
              <a:rPr lang="en-US" sz="1200" b="0" i="0" u="none" strike="noStrike" cap="none">
                <a:solidFill>
                  <a:srgbClr val="000000"/>
                </a:solidFill>
                <a:latin typeface="Times New Roman"/>
                <a:ea typeface="Times New Roman"/>
                <a:cs typeface="Times New Roman"/>
                <a:sym typeface="Times New Roman"/>
              </a:rPr>
              <a:t>, 8(5):e64756, </a:t>
            </a:r>
            <a:r>
              <a:rPr lang="en-US" sz="1200" b="0" i="0" u="sng" strike="noStrike" cap="none">
                <a:solidFill>
                  <a:srgbClr val="0000FF"/>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https://doi.org/10.1371/journal.pone.0064756</a:t>
            </a: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Richman, M. B. 1986. Rotation of principal components. </a:t>
            </a:r>
            <a:r>
              <a:rPr lang="en-US" sz="1200" b="0" i="1" u="none" strike="noStrike" cap="none">
                <a:solidFill>
                  <a:srgbClr val="000000"/>
                </a:solidFill>
                <a:latin typeface="Times New Roman"/>
                <a:ea typeface="Times New Roman"/>
                <a:cs typeface="Times New Roman"/>
                <a:sym typeface="Times New Roman"/>
              </a:rPr>
              <a:t>Journal of Climatology</a:t>
            </a:r>
            <a:r>
              <a:rPr lang="en-US" sz="1200" b="0" i="0" u="none" strike="noStrike" cap="none">
                <a:solidFill>
                  <a:srgbClr val="000000"/>
                </a:solidFill>
                <a:latin typeface="Times New Roman"/>
                <a:ea typeface="Times New Roman"/>
                <a:cs typeface="Times New Roman"/>
                <a:sym typeface="Times New Roman"/>
              </a:rPr>
              <a:t>, 6(3):293–335, </a:t>
            </a:r>
            <a:r>
              <a:rPr lang="en-US" sz="1200" b="0" i="0" u="sng" strike="noStrike" cap="none">
                <a:solidFill>
                  <a:srgbClr val="0000FF"/>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https://doi.org/10.1002/joc.3370060305</a:t>
            </a: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Smith, M. B., J.-P. Labat, A. D. Fraser, R. A. Massom, and P. Koubbi. 2011. A GIS approach to estimating interannual variability of sea ice concentration in the Dumont d’Urville Sea near Terre Adélie from 2003 to 2009. </a:t>
            </a:r>
            <a:r>
              <a:rPr lang="en-US" sz="1200" b="0" i="1" u="none" strike="noStrike" cap="none">
                <a:solidFill>
                  <a:srgbClr val="000000"/>
                </a:solidFill>
                <a:latin typeface="Times New Roman"/>
                <a:ea typeface="Times New Roman"/>
                <a:cs typeface="Times New Roman"/>
                <a:sym typeface="Times New Roman"/>
              </a:rPr>
              <a:t>Polar Science</a:t>
            </a:r>
            <a:r>
              <a:rPr lang="en-US" sz="1200" b="0" i="0" u="none" strike="noStrike" cap="none">
                <a:solidFill>
                  <a:srgbClr val="000000"/>
                </a:solidFill>
                <a:latin typeface="Times New Roman"/>
                <a:ea typeface="Times New Roman"/>
                <a:cs typeface="Times New Roman"/>
                <a:sym typeface="Times New Roman"/>
              </a:rPr>
              <a:t>, 5(2):104–117, </a:t>
            </a:r>
            <a:r>
              <a:rPr lang="en-US" sz="1200" b="0" i="0" u="sng" strike="noStrike" cap="none">
                <a:solidFill>
                  <a:srgbClr val="0000FF"/>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https://doi.org/10.1016/j.polar.2011.04.007</a:t>
            </a: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Tamura, T., G. D. Williams, A. D. Fraser, and K. I. Ohshima. 2012. Potential regime shift in decreased sea ice production after the Mertz Glacier calving. </a:t>
            </a:r>
            <a:r>
              <a:rPr lang="en-US" sz="1200" b="0" i="1" u="none" strike="noStrike" cap="none">
                <a:solidFill>
                  <a:srgbClr val="000000"/>
                </a:solidFill>
                <a:latin typeface="Times New Roman"/>
                <a:ea typeface="Times New Roman"/>
                <a:cs typeface="Times New Roman"/>
                <a:sym typeface="Times New Roman"/>
              </a:rPr>
              <a:t>Nature Communications</a:t>
            </a:r>
            <a:r>
              <a:rPr lang="en-US" sz="1200" b="0" i="0" u="none" strike="noStrike" cap="none">
                <a:solidFill>
                  <a:srgbClr val="000000"/>
                </a:solidFill>
                <a:latin typeface="Times New Roman"/>
                <a:ea typeface="Times New Roman"/>
                <a:cs typeface="Times New Roman"/>
                <a:sym typeface="Times New Roman"/>
              </a:rPr>
              <a:t>, 3(1):826, </a:t>
            </a:r>
            <a:r>
              <a:rPr lang="en-US" sz="1200" b="0" i="0" u="sng" strike="noStrike" cap="none">
                <a:solidFill>
                  <a:srgbClr val="0000FF"/>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https://doi.org/10.1038/ncomms1820</a:t>
            </a:r>
            <a:r>
              <a:rPr lang="en-US" sz="1200" b="0" i="0" u="none" strike="noStrike" cap="none">
                <a:solidFill>
                  <a:srgbClr val="000000"/>
                </a:solidFill>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Times New Roman"/>
                <a:ea typeface="Times New Roman"/>
                <a:cs typeface="Times New Roman"/>
                <a:sym typeface="Times New Roman"/>
              </a:rPr>
              <a:t>Wendler, G., C. Stearns, G. Weidner, G. Dargaud, and T. Parish. 1997. On the extraordinary katabatic winds of Adélie Land. </a:t>
            </a:r>
            <a:r>
              <a:rPr lang="en-US" sz="1200" b="0" i="1" u="none" strike="noStrike" cap="none">
                <a:solidFill>
                  <a:srgbClr val="000000"/>
                </a:solidFill>
                <a:latin typeface="Times New Roman"/>
                <a:ea typeface="Times New Roman"/>
                <a:cs typeface="Times New Roman"/>
                <a:sym typeface="Times New Roman"/>
              </a:rPr>
              <a:t>Journal of Geophysical Research: Atmospheres</a:t>
            </a:r>
            <a:r>
              <a:rPr lang="en-US" sz="1200" b="0" i="0" u="none" strike="noStrike" cap="none">
                <a:solidFill>
                  <a:srgbClr val="000000"/>
                </a:solidFill>
                <a:latin typeface="Times New Roman"/>
                <a:ea typeface="Times New Roman"/>
                <a:cs typeface="Times New Roman"/>
                <a:sym typeface="Times New Roman"/>
              </a:rPr>
              <a:t>, 102(D4):4463–4474, </a:t>
            </a:r>
            <a:r>
              <a:rPr lang="en-US" sz="1200" b="0" i="0" u="sng" strike="noStrike" cap="none">
                <a:solidFill>
                  <a:srgbClr val="0000FF"/>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https://doi.org/10.1029/96JD03438</a:t>
            </a:r>
            <a:r>
              <a:rPr lang="en-US" sz="1200" b="0" i="0" u="none" strike="noStrike" cap="none">
                <a:solidFill>
                  <a:srgbClr val="000000"/>
                </a:solidFill>
                <a:latin typeface="Times New Roman"/>
                <a:ea typeface="Times New Roman"/>
                <a:cs typeface="Times New Roman"/>
                <a:sym typeface="Times New Roman"/>
              </a:rPr>
              <a:t>.</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a:stretch/>
        </p:blipFill>
        <p:spPr>
          <a:xfrm flipH="1">
            <a:off x="8015594" y="233362"/>
            <a:ext cx="3826314" cy="2869736"/>
          </a:xfrm>
          <a:prstGeom prst="rect">
            <a:avLst/>
          </a:prstGeom>
          <a:noFill/>
          <a:ln>
            <a:noFill/>
          </a:ln>
        </p:spPr>
      </p:pic>
      <p:pic>
        <p:nvPicPr>
          <p:cNvPr id="110" name="Google Shape;110;p2"/>
          <p:cNvPicPr preferRelativeResize="0"/>
          <p:nvPr/>
        </p:nvPicPr>
        <p:blipFill rotWithShape="1">
          <a:blip r:embed="rId4">
            <a:alphaModFix/>
          </a:blip>
          <a:srcRect/>
          <a:stretch/>
        </p:blipFill>
        <p:spPr>
          <a:xfrm>
            <a:off x="295837" y="233362"/>
            <a:ext cx="3826315" cy="2869737"/>
          </a:xfrm>
          <a:prstGeom prst="rect">
            <a:avLst/>
          </a:prstGeom>
          <a:noFill/>
          <a:ln>
            <a:noFill/>
          </a:ln>
        </p:spPr>
      </p:pic>
      <p:pic>
        <p:nvPicPr>
          <p:cNvPr id="111" name="Google Shape;111;p2"/>
          <p:cNvPicPr preferRelativeResize="0"/>
          <p:nvPr/>
        </p:nvPicPr>
        <p:blipFill rotWithShape="1">
          <a:blip r:embed="rId5">
            <a:alphaModFix/>
          </a:blip>
          <a:srcRect/>
          <a:stretch/>
        </p:blipFill>
        <p:spPr>
          <a:xfrm>
            <a:off x="4155716" y="233363"/>
            <a:ext cx="3826314" cy="2869736"/>
          </a:xfrm>
          <a:prstGeom prst="rect">
            <a:avLst/>
          </a:prstGeom>
          <a:noFill/>
          <a:ln>
            <a:noFill/>
          </a:ln>
        </p:spPr>
      </p:pic>
      <p:sp>
        <p:nvSpPr>
          <p:cNvPr id="112" name="Google Shape;112;p2"/>
          <p:cNvSpPr txBox="1"/>
          <p:nvPr/>
        </p:nvSpPr>
        <p:spPr>
          <a:xfrm>
            <a:off x="295836" y="3105838"/>
            <a:ext cx="382631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2016</a:t>
            </a:r>
            <a:endParaRPr sz="1400" b="0" i="0" u="none" strike="noStrike" cap="none">
              <a:solidFill>
                <a:srgbClr val="000000"/>
              </a:solidFill>
              <a:latin typeface="Arial"/>
              <a:ea typeface="Arial"/>
              <a:cs typeface="Arial"/>
              <a:sym typeface="Arial"/>
            </a:endParaRPr>
          </a:p>
        </p:txBody>
      </p:sp>
      <p:sp>
        <p:nvSpPr>
          <p:cNvPr id="113" name="Google Shape;113;p2"/>
          <p:cNvSpPr txBox="1"/>
          <p:nvPr/>
        </p:nvSpPr>
        <p:spPr>
          <a:xfrm>
            <a:off x="4172498" y="3108062"/>
            <a:ext cx="38263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2018</a:t>
            </a:r>
            <a:endParaRPr sz="1400" b="0" i="0" u="none" strike="noStrike" cap="none">
              <a:solidFill>
                <a:srgbClr val="000000"/>
              </a:solidFill>
              <a:latin typeface="Arial"/>
              <a:ea typeface="Arial"/>
              <a:cs typeface="Arial"/>
              <a:sym typeface="Arial"/>
            </a:endParaRPr>
          </a:p>
        </p:txBody>
      </p:sp>
      <p:sp>
        <p:nvSpPr>
          <p:cNvPr id="114" name="Google Shape;114;p2"/>
          <p:cNvSpPr txBox="1"/>
          <p:nvPr/>
        </p:nvSpPr>
        <p:spPr>
          <a:xfrm>
            <a:off x="8049158" y="3103098"/>
            <a:ext cx="379275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2020</a:t>
            </a:r>
            <a:endParaRPr sz="1400" b="0" i="0" u="none" strike="noStrike" cap="none">
              <a:solidFill>
                <a:srgbClr val="000000"/>
              </a:solidFill>
              <a:latin typeface="Arial"/>
              <a:ea typeface="Arial"/>
              <a:cs typeface="Arial"/>
              <a:sym typeface="Arial"/>
            </a:endParaRPr>
          </a:p>
        </p:txBody>
      </p:sp>
      <p:sp>
        <p:nvSpPr>
          <p:cNvPr id="115" name="Google Shape;115;p2"/>
          <p:cNvSpPr txBox="1"/>
          <p:nvPr/>
        </p:nvSpPr>
        <p:spPr>
          <a:xfrm>
            <a:off x="350092" y="3472430"/>
            <a:ext cx="114918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Photographs taken of the sea ice conditions near Dumont d’Urville station in the summer seasons, from left to right, of 2016-2017, 2018-2019, and 2020-2021 (Photo credit: D. Veron). </a:t>
            </a:r>
            <a:endParaRPr sz="1800" b="0" i="0" u="none" strike="noStrike" cap="none">
              <a:solidFill>
                <a:srgbClr val="000000"/>
              </a:solidFill>
              <a:latin typeface="Calibri"/>
              <a:ea typeface="Calibri"/>
              <a:cs typeface="Calibri"/>
              <a:sym typeface="Calibri"/>
            </a:endParaRPr>
          </a:p>
        </p:txBody>
      </p:sp>
      <p:sp>
        <p:nvSpPr>
          <p:cNvPr id="116" name="Google Shape;116;p2"/>
          <p:cNvSpPr txBox="1"/>
          <p:nvPr/>
        </p:nvSpPr>
        <p:spPr>
          <a:xfrm>
            <a:off x="1389130" y="4609578"/>
            <a:ext cx="9359486"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101010"/>
                </a:solidFill>
                <a:latin typeface="Helvetica Neue"/>
                <a:ea typeface="Helvetica Neue"/>
                <a:cs typeface="Helvetica Neue"/>
                <a:sym typeface="Helvetica Neue"/>
              </a:rPr>
              <a:t>If Antarctica were music it would be Mozart. Art, and it would be Michelangelo. Literature, and it would be Shakespeare. And yet it is something even greater; the only place on earth that is still as it should be. May we never tame it. </a:t>
            </a:r>
            <a:r>
              <a:rPr lang="en-US" sz="1800" b="0" i="0" u="none" strike="noStrike" cap="none">
                <a:solidFill>
                  <a:srgbClr val="101010"/>
                </a:solidFill>
                <a:latin typeface="Helvetica Neue"/>
                <a:ea typeface="Helvetica Neue"/>
                <a:cs typeface="Helvetica Neue"/>
                <a:sym typeface="Helvetica Neue"/>
              </a:rPr>
              <a:t>– Andrew Denton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title"/>
          </p:nvPr>
        </p:nvSpPr>
        <p:spPr>
          <a:xfrm>
            <a:off x="838200" y="365125"/>
            <a:ext cx="483393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Motivation</a:t>
            </a:r>
            <a:endParaRPr>
              <a:solidFill>
                <a:schemeClr val="accent1"/>
              </a:solidFill>
            </a:endParaRPr>
          </a:p>
        </p:txBody>
      </p:sp>
      <p:sp>
        <p:nvSpPr>
          <p:cNvPr id="136" name="Google Shape;136;p4"/>
          <p:cNvSpPr txBox="1">
            <a:spLocks noGrp="1"/>
          </p:cNvSpPr>
          <p:nvPr>
            <p:ph type="body" idx="1"/>
          </p:nvPr>
        </p:nvSpPr>
        <p:spPr>
          <a:xfrm>
            <a:off x="838200" y="1825625"/>
            <a:ext cx="4833938"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US" dirty="0"/>
              <a:t>Sea ice in the Dumont d’Urville Sea </a:t>
            </a:r>
            <a:r>
              <a:rPr lang="en-US" sz="1400" dirty="0"/>
              <a:t>(</a:t>
            </a:r>
            <a:r>
              <a:rPr lang="en-US" sz="1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Smith et al. 2011</a:t>
            </a:r>
            <a:r>
              <a:rPr lang="en-US" sz="1400" dirty="0"/>
              <a:t>)</a:t>
            </a:r>
            <a:endParaRPr dirty="0"/>
          </a:p>
          <a:p>
            <a:pPr marL="685800" lvl="1" indent="-228600" algn="l" rtl="0">
              <a:lnSpc>
                <a:spcPct val="90000"/>
              </a:lnSpc>
              <a:spcBef>
                <a:spcPts val="500"/>
              </a:spcBef>
              <a:spcAft>
                <a:spcPts val="0"/>
              </a:spcAft>
              <a:buClr>
                <a:schemeClr val="dk1"/>
              </a:buClr>
              <a:buSzPct val="100000"/>
              <a:buChar char="•"/>
            </a:pPr>
            <a:r>
              <a:rPr lang="en-US" dirty="0">
                <a:solidFill>
                  <a:srgbClr val="595959"/>
                </a:solidFill>
              </a:rPr>
              <a:t>high seasonal &amp; interannual variability</a:t>
            </a:r>
            <a:endParaRPr dirty="0">
              <a:solidFill>
                <a:srgbClr val="595959"/>
              </a:solidFill>
            </a:endParaRPr>
          </a:p>
          <a:p>
            <a:pPr marL="685800" lvl="1" indent="-228600" algn="l" rtl="0">
              <a:lnSpc>
                <a:spcPct val="90000"/>
              </a:lnSpc>
              <a:spcBef>
                <a:spcPts val="500"/>
              </a:spcBef>
              <a:spcAft>
                <a:spcPts val="0"/>
              </a:spcAft>
              <a:buClr>
                <a:schemeClr val="dk1"/>
              </a:buClr>
              <a:buSzPct val="100000"/>
              <a:buChar char="•"/>
            </a:pPr>
            <a:r>
              <a:rPr lang="en-US" dirty="0">
                <a:solidFill>
                  <a:srgbClr val="595959"/>
                </a:solidFill>
              </a:rPr>
              <a:t>out of phase with larger surrounding area</a:t>
            </a:r>
            <a:endParaRPr dirty="0">
              <a:solidFill>
                <a:srgbClr val="595959"/>
              </a:solidFill>
            </a:endParaRPr>
          </a:p>
          <a:p>
            <a:pPr marL="228600" lvl="0" indent="-228600" algn="l" rtl="0">
              <a:lnSpc>
                <a:spcPct val="90000"/>
              </a:lnSpc>
              <a:spcBef>
                <a:spcPts val="1000"/>
              </a:spcBef>
              <a:spcAft>
                <a:spcPts val="0"/>
              </a:spcAft>
              <a:buClr>
                <a:schemeClr val="dk1"/>
              </a:buClr>
              <a:buSzPct val="100000"/>
              <a:buChar char="•"/>
            </a:pPr>
            <a:r>
              <a:rPr lang="en-US" dirty="0"/>
              <a:t>Identify forcing factors that may be early predictors for sea ice loss from climate change</a:t>
            </a:r>
            <a:endParaRPr dirty="0"/>
          </a:p>
          <a:p>
            <a:pPr marL="685800" lvl="1" indent="-228600" algn="l" rtl="0">
              <a:lnSpc>
                <a:spcPct val="90000"/>
              </a:lnSpc>
              <a:spcBef>
                <a:spcPts val="500"/>
              </a:spcBef>
              <a:spcAft>
                <a:spcPts val="0"/>
              </a:spcAft>
              <a:buClr>
                <a:schemeClr val="dk1"/>
              </a:buClr>
              <a:buSzPct val="100000"/>
              <a:buChar char="•"/>
            </a:pPr>
            <a:r>
              <a:rPr lang="en-US" dirty="0">
                <a:solidFill>
                  <a:srgbClr val="595959"/>
                </a:solidFill>
              </a:rPr>
              <a:t>shelf water / circulation impacts</a:t>
            </a:r>
            <a:endParaRPr dirty="0">
              <a:solidFill>
                <a:srgbClr val="595959"/>
              </a:solidFill>
            </a:endParaRPr>
          </a:p>
        </p:txBody>
      </p:sp>
      <p:sp>
        <p:nvSpPr>
          <p:cNvPr id="137" name="Google Shape;137;p4"/>
          <p:cNvSpPr txBox="1"/>
          <p:nvPr/>
        </p:nvSpPr>
        <p:spPr>
          <a:xfrm>
            <a:off x="6415088" y="1825625"/>
            <a:ext cx="4938712" cy="4351338"/>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Understand how regional scaling impacts the association of atmospheric and oceanic variables on sea ice concentration and thickness.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Develop a better understanding of inter-seasonal and intra-seasonal variability.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Identify areas and modes of stable and variable sea ice.</a:t>
            </a:r>
            <a:endParaRPr sz="1400" b="0" i="0" u="none" strike="noStrike" cap="none">
              <a:solidFill>
                <a:srgbClr val="000000"/>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38" name="Google Shape;138;p4"/>
          <p:cNvSpPr txBox="1"/>
          <p:nvPr/>
        </p:nvSpPr>
        <p:spPr>
          <a:xfrm>
            <a:off x="6415088" y="365124"/>
            <a:ext cx="5091112"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accent1"/>
                </a:solidFill>
                <a:latin typeface="Calibri"/>
                <a:ea typeface="Calibri"/>
                <a:cs typeface="Calibri"/>
                <a:sym typeface="Calibri"/>
              </a:rPr>
              <a:t>Objectives</a:t>
            </a:r>
            <a:endParaRPr sz="1400" b="0" i="0" u="none" strike="noStrike" cap="none">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p:nvPr/>
        </p:nvSpPr>
        <p:spPr>
          <a:xfrm>
            <a:off x="7394007" y="1059084"/>
            <a:ext cx="3677789" cy="56938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0004FF"/>
                </a:solidFill>
                <a:latin typeface="Calibri"/>
                <a:ea typeface="Calibri"/>
                <a:cs typeface="Calibri"/>
                <a:sym typeface="Calibri"/>
              </a:rPr>
              <a:t>Blue Outline</a:t>
            </a:r>
            <a:br>
              <a:rPr lang="en-US" sz="2800" b="1" i="0" u="none" strike="noStrike" cap="none" dirty="0">
                <a:solidFill>
                  <a:srgbClr val="0004FF"/>
                </a:solidFill>
                <a:latin typeface="Calibri"/>
                <a:ea typeface="Calibri"/>
                <a:cs typeface="Calibri"/>
                <a:sym typeface="Calibri"/>
              </a:rPr>
            </a:br>
            <a:r>
              <a:rPr lang="en-US" sz="2800" b="0" i="0" u="none" strike="noStrike" cap="none" dirty="0">
                <a:solidFill>
                  <a:schemeClr val="dk1"/>
                </a:solidFill>
                <a:latin typeface="Calibri"/>
                <a:ea typeface="Calibri"/>
                <a:cs typeface="Calibri"/>
                <a:sym typeface="Calibri"/>
              </a:rPr>
              <a:t>Full Study Area</a:t>
            </a:r>
            <a:br>
              <a:rPr lang="en-US" sz="2800" b="0" i="0" u="none" strike="noStrike" cap="none" dirty="0">
                <a:solidFill>
                  <a:schemeClr val="dk1"/>
                </a:solidFill>
                <a:latin typeface="Calibri"/>
                <a:ea typeface="Calibri"/>
                <a:cs typeface="Calibri"/>
                <a:sym typeface="Calibri"/>
              </a:rPr>
            </a:br>
            <a:r>
              <a:rPr lang="en-US" sz="2800" b="0" i="0" u="none" strike="noStrike" cap="none" dirty="0">
                <a:solidFill>
                  <a:schemeClr val="dk1"/>
                </a:solidFill>
                <a:latin typeface="Calibri"/>
                <a:ea typeface="Calibri"/>
                <a:cs typeface="Calibri"/>
                <a:sym typeface="Calibri"/>
              </a:rPr>
              <a:t>(120 160E, -70 -60S)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71F3FF"/>
                </a:solidFill>
                <a:latin typeface="Calibri"/>
                <a:ea typeface="Calibri"/>
                <a:cs typeface="Calibri"/>
                <a:sym typeface="Calibri"/>
              </a:rPr>
              <a:t>Cyan Outline</a:t>
            </a:r>
            <a:br>
              <a:rPr lang="en-US" sz="2800" b="1" i="0" u="none" strike="noStrike" cap="none" dirty="0">
                <a:solidFill>
                  <a:srgbClr val="71F3FF"/>
                </a:solidFill>
                <a:latin typeface="Calibri"/>
                <a:ea typeface="Calibri"/>
                <a:cs typeface="Calibri"/>
                <a:sym typeface="Calibri"/>
              </a:rPr>
            </a:br>
            <a:r>
              <a:rPr lang="en-US" sz="2800" b="0" i="0" u="none" strike="noStrike" cap="none" dirty="0">
                <a:solidFill>
                  <a:schemeClr val="dk1"/>
                </a:solidFill>
                <a:latin typeface="Calibri"/>
                <a:ea typeface="Calibri"/>
                <a:cs typeface="Calibri"/>
                <a:sym typeface="Calibri"/>
              </a:rPr>
              <a:t>Scale A Area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(120 160E, -70 -61S)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Black Outline</a:t>
            </a:r>
            <a:br>
              <a:rPr lang="en-US" sz="2800" b="1" i="0" u="none" strike="noStrike" cap="none" dirty="0">
                <a:solidFill>
                  <a:schemeClr val="dk1"/>
                </a:solidFill>
                <a:latin typeface="Calibri"/>
                <a:ea typeface="Calibri"/>
                <a:cs typeface="Calibri"/>
                <a:sym typeface="Calibri"/>
              </a:rPr>
            </a:br>
            <a:r>
              <a:rPr lang="en-US" sz="2800" b="0" i="0" u="none" strike="noStrike" cap="none" dirty="0">
                <a:solidFill>
                  <a:schemeClr val="dk1"/>
                </a:solidFill>
                <a:latin typeface="Calibri"/>
                <a:ea typeface="Calibri"/>
                <a:cs typeface="Calibri"/>
                <a:sym typeface="Calibri"/>
              </a:rPr>
              <a:t>Scale B Area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(120 160E, -68 -64S for DDU/Mawson, -70 -66 Somov)</a:t>
            </a:r>
            <a:endParaRPr sz="1400" b="0" i="0" u="none" strike="noStrike" cap="none" dirty="0">
              <a:solidFill>
                <a:srgbClr val="000000"/>
              </a:solidFill>
              <a:latin typeface="Arial"/>
              <a:ea typeface="Arial"/>
              <a:cs typeface="Arial"/>
              <a:sym typeface="Arial"/>
            </a:endParaRPr>
          </a:p>
        </p:txBody>
      </p:sp>
      <p:grpSp>
        <p:nvGrpSpPr>
          <p:cNvPr id="123" name="Google Shape;123;p3"/>
          <p:cNvGrpSpPr/>
          <p:nvPr/>
        </p:nvGrpSpPr>
        <p:grpSpPr>
          <a:xfrm>
            <a:off x="742381" y="1059084"/>
            <a:ext cx="5930251" cy="5798916"/>
            <a:chOff x="353590" y="529542"/>
            <a:chExt cx="5930251" cy="5798916"/>
          </a:xfrm>
        </p:grpSpPr>
        <p:pic>
          <p:nvPicPr>
            <p:cNvPr id="124" name="Google Shape;124;p3" descr="A picture containing diagram, screenshot, plan, text&#10;&#10;Description automatically generated"/>
            <p:cNvPicPr preferRelativeResize="0"/>
            <p:nvPr/>
          </p:nvPicPr>
          <p:blipFill rotWithShape="1">
            <a:blip r:embed="rId3">
              <a:alphaModFix/>
            </a:blip>
            <a:srcRect r="16418" b="15443"/>
            <a:stretch/>
          </p:blipFill>
          <p:spPr>
            <a:xfrm>
              <a:off x="353590" y="529542"/>
              <a:ext cx="5742410" cy="5798916"/>
            </a:xfrm>
            <a:prstGeom prst="rect">
              <a:avLst/>
            </a:prstGeom>
            <a:noFill/>
            <a:ln>
              <a:noFill/>
            </a:ln>
          </p:spPr>
        </p:pic>
        <p:sp>
          <p:nvSpPr>
            <p:cNvPr id="125" name="Google Shape;125;p3"/>
            <p:cNvSpPr txBox="1"/>
            <p:nvPr/>
          </p:nvSpPr>
          <p:spPr>
            <a:xfrm>
              <a:off x="4752754" y="3774559"/>
              <a:ext cx="153108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Mawson Sea</a:t>
              </a:r>
              <a:endParaRPr sz="1400" b="0" i="0" u="none" strike="noStrike" cap="none">
                <a:solidFill>
                  <a:srgbClr val="000000"/>
                </a:solidFill>
                <a:latin typeface="Arial"/>
                <a:ea typeface="Arial"/>
                <a:cs typeface="Arial"/>
                <a:sym typeface="Arial"/>
              </a:endParaRPr>
            </a:p>
          </p:txBody>
        </p:sp>
        <p:sp>
          <p:nvSpPr>
            <p:cNvPr id="126" name="Google Shape;126;p3"/>
            <p:cNvSpPr txBox="1"/>
            <p:nvPr/>
          </p:nvSpPr>
          <p:spPr>
            <a:xfrm>
              <a:off x="2459251" y="5638801"/>
              <a:ext cx="153108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Somov Sea</a:t>
              </a: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a:off x="3776332" y="4918289"/>
              <a:ext cx="208220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D’Urville Sea (DDU)</a:t>
              </a:r>
              <a:endParaRPr sz="1400" b="0" i="0" u="none" strike="noStrike" cap="none">
                <a:solidFill>
                  <a:srgbClr val="000000"/>
                </a:solidFill>
                <a:latin typeface="Arial"/>
                <a:ea typeface="Arial"/>
                <a:cs typeface="Arial"/>
                <a:sym typeface="Arial"/>
              </a:endParaRPr>
            </a:p>
          </p:txBody>
        </p:sp>
      </p:grpSp>
      <p:pic>
        <p:nvPicPr>
          <p:cNvPr id="128" name="Google Shape;128;p3" descr="A picture containing map&#10;&#10;Description automatically generated"/>
          <p:cNvPicPr preferRelativeResize="0"/>
          <p:nvPr/>
        </p:nvPicPr>
        <p:blipFill rotWithShape="1">
          <a:blip r:embed="rId4">
            <a:alphaModFix/>
          </a:blip>
          <a:srcRect l="4700" t="3390" r="8671" b="6313"/>
          <a:stretch/>
        </p:blipFill>
        <p:spPr>
          <a:xfrm>
            <a:off x="63263" y="1059084"/>
            <a:ext cx="2553993" cy="2436640"/>
          </a:xfrm>
          <a:prstGeom prst="rect">
            <a:avLst/>
          </a:prstGeom>
          <a:noFill/>
          <a:ln w="12700" cap="flat" cmpd="sng">
            <a:solidFill>
              <a:schemeClr val="dk1"/>
            </a:solidFill>
            <a:prstDash val="solid"/>
            <a:round/>
            <a:headEnd type="none" w="sm" len="sm"/>
            <a:tailEnd type="none" w="sm" len="sm"/>
          </a:ln>
        </p:spPr>
      </p:pic>
      <p:sp>
        <p:nvSpPr>
          <p:cNvPr id="129" name="Google Shape;129;p3"/>
          <p:cNvSpPr txBox="1">
            <a:spLocks noGrp="1"/>
          </p:cNvSpPr>
          <p:nvPr>
            <p:ph type="title"/>
          </p:nvPr>
        </p:nvSpPr>
        <p:spPr>
          <a:xfrm>
            <a:off x="649288" y="105050"/>
            <a:ext cx="10515600" cy="765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solidFill>
                  <a:srgbClr val="0070C0"/>
                </a:solidFill>
              </a:rPr>
              <a:t>Study Area and Geographic Scales</a:t>
            </a:r>
            <a:endParaRPr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292100" y="161925"/>
            <a:ext cx="10515600" cy="7143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solidFill>
                  <a:schemeClr val="accent1"/>
                </a:solidFill>
              </a:rPr>
              <a:t>Initial Work</a:t>
            </a:r>
            <a:endParaRPr>
              <a:solidFill>
                <a:schemeClr val="accent1"/>
              </a:solidFill>
            </a:endParaRPr>
          </a:p>
        </p:txBody>
      </p:sp>
      <p:grpSp>
        <p:nvGrpSpPr>
          <p:cNvPr id="144" name="Google Shape;144;p5"/>
          <p:cNvGrpSpPr/>
          <p:nvPr/>
        </p:nvGrpSpPr>
        <p:grpSpPr>
          <a:xfrm>
            <a:off x="412750" y="1361440"/>
            <a:ext cx="4578350" cy="5201916"/>
            <a:chOff x="0" y="2542"/>
            <a:chExt cx="3854450" cy="5201916"/>
          </a:xfrm>
        </p:grpSpPr>
        <p:cxnSp>
          <p:nvCxnSpPr>
            <p:cNvPr id="145" name="Google Shape;145;p5"/>
            <p:cNvCxnSpPr/>
            <p:nvPr/>
          </p:nvCxnSpPr>
          <p:spPr>
            <a:xfrm>
              <a:off x="0" y="2542"/>
              <a:ext cx="385445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6" name="Google Shape;146;p5"/>
            <p:cNvSpPr/>
            <p:nvPr/>
          </p:nvSpPr>
          <p:spPr>
            <a:xfrm>
              <a:off x="0" y="2542"/>
              <a:ext cx="3854450" cy="17339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
            <p:cNvSpPr txBox="1"/>
            <p:nvPr/>
          </p:nvSpPr>
          <p:spPr>
            <a:xfrm>
              <a:off x="0" y="2542"/>
              <a:ext cx="3854450" cy="17339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b="0" i="0" u="none" strike="noStrike" cap="none" dirty="0" err="1">
                  <a:solidFill>
                    <a:schemeClr val="dk1"/>
                  </a:solidFill>
                  <a:latin typeface="Calibri"/>
                  <a:ea typeface="Calibri"/>
                  <a:cs typeface="Calibri"/>
                  <a:sym typeface="Calibri"/>
                </a:rPr>
                <a:t>MeteoFrance</a:t>
              </a:r>
              <a:r>
                <a:rPr lang="en-US" sz="2500" b="0" i="0" u="none" strike="noStrike" cap="none" dirty="0">
                  <a:solidFill>
                    <a:schemeClr val="dk1"/>
                  </a:solidFill>
                  <a:latin typeface="Calibri"/>
                  <a:ea typeface="Calibri"/>
                  <a:cs typeface="Calibri"/>
                  <a:sym typeface="Calibri"/>
                </a:rPr>
                <a:t>/GLACIOCLIM in-situ data for atmospheric variables, NIC polygon data for sea ice, NOAA for ENSO-index</a:t>
              </a:r>
              <a:endParaRPr sz="2500" b="0" i="0" u="none" strike="noStrike" cap="none" dirty="0">
                <a:solidFill>
                  <a:schemeClr val="dk1"/>
                </a:solidFill>
                <a:latin typeface="Calibri"/>
                <a:ea typeface="Calibri"/>
                <a:cs typeface="Calibri"/>
                <a:sym typeface="Calibri"/>
              </a:endParaRPr>
            </a:p>
          </p:txBody>
        </p:sp>
        <p:cxnSp>
          <p:nvCxnSpPr>
            <p:cNvPr id="148" name="Google Shape;148;p5"/>
            <p:cNvCxnSpPr/>
            <p:nvPr/>
          </p:nvCxnSpPr>
          <p:spPr>
            <a:xfrm>
              <a:off x="0" y="1736514"/>
              <a:ext cx="385445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49" name="Google Shape;149;p5"/>
            <p:cNvSpPr/>
            <p:nvPr/>
          </p:nvSpPr>
          <p:spPr>
            <a:xfrm>
              <a:off x="0" y="1736514"/>
              <a:ext cx="3854450" cy="17339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
            <p:cNvSpPr txBox="1"/>
            <p:nvPr/>
          </p:nvSpPr>
          <p:spPr>
            <a:xfrm>
              <a:off x="0" y="1736514"/>
              <a:ext cx="3854450" cy="17339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Weekly means for seasons from 2005-2019 correlated with sea ice thickness and percent change in area.</a:t>
              </a:r>
              <a:endParaRPr sz="1400" b="0" i="0" u="none" strike="noStrike" cap="none">
                <a:solidFill>
                  <a:srgbClr val="000000"/>
                </a:solidFill>
                <a:latin typeface="Arial"/>
                <a:ea typeface="Arial"/>
                <a:cs typeface="Arial"/>
                <a:sym typeface="Arial"/>
              </a:endParaRPr>
            </a:p>
          </p:txBody>
        </p:sp>
        <p:cxnSp>
          <p:nvCxnSpPr>
            <p:cNvPr id="151" name="Google Shape;151;p5"/>
            <p:cNvCxnSpPr/>
            <p:nvPr/>
          </p:nvCxnSpPr>
          <p:spPr>
            <a:xfrm>
              <a:off x="0" y="3470486"/>
              <a:ext cx="385445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52" name="Google Shape;152;p5"/>
            <p:cNvSpPr/>
            <p:nvPr/>
          </p:nvSpPr>
          <p:spPr>
            <a:xfrm>
              <a:off x="0" y="3470486"/>
              <a:ext cx="3854450" cy="17339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
            <p:cNvSpPr txBox="1"/>
            <p:nvPr/>
          </p:nvSpPr>
          <p:spPr>
            <a:xfrm>
              <a:off x="0" y="3470486"/>
              <a:ext cx="3854450" cy="1733972"/>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Strong negative relationship with katabatic winds at local scale, diminished at regional scale.</a:t>
              </a:r>
              <a:endParaRPr sz="1400" b="0" i="0" u="none" strike="noStrike" cap="none">
                <a:solidFill>
                  <a:srgbClr val="000000"/>
                </a:solidFill>
                <a:latin typeface="Arial"/>
                <a:ea typeface="Arial"/>
                <a:cs typeface="Arial"/>
                <a:sym typeface="Arial"/>
              </a:endParaRPr>
            </a:p>
          </p:txBody>
        </p:sp>
      </p:grpSp>
      <p:pic>
        <p:nvPicPr>
          <p:cNvPr id="154" name="Google Shape;154;p5"/>
          <p:cNvPicPr preferRelativeResize="0"/>
          <p:nvPr/>
        </p:nvPicPr>
        <p:blipFill rotWithShape="1">
          <a:blip r:embed="rId3">
            <a:alphaModFix/>
          </a:blip>
          <a:srcRect l="3013" t="2998" r="5018" b="2157"/>
          <a:stretch/>
        </p:blipFill>
        <p:spPr>
          <a:xfrm>
            <a:off x="5232400" y="1358899"/>
            <a:ext cx="5816600" cy="4818063"/>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rgbClr val="0070C0"/>
                </a:solidFill>
              </a:rPr>
              <a:t>Regional Analysis</a:t>
            </a:r>
            <a:endParaRPr>
              <a:solidFill>
                <a:srgbClr val="0070C0"/>
              </a:solidFill>
            </a:endParaRPr>
          </a:p>
        </p:txBody>
      </p:sp>
      <p:sp>
        <p:nvSpPr>
          <p:cNvPr id="161" name="Google Shape;161;p8"/>
          <p:cNvSpPr txBox="1">
            <a:spLocks noGrp="1"/>
          </p:cNvSpPr>
          <p:nvPr>
            <p:ph type="body" idx="1"/>
          </p:nvPr>
        </p:nvSpPr>
        <p:spPr>
          <a:xfrm>
            <a:off x="650310" y="1690688"/>
            <a:ext cx="6740047"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8108"/>
              <a:buChar char="•"/>
            </a:pPr>
            <a:r>
              <a:rPr lang="en-US" dirty="0"/>
              <a:t>Summer/ablation season (Nov 1-Feb 28) </a:t>
            </a:r>
            <a:endParaRPr dirty="0"/>
          </a:p>
          <a:p>
            <a:pPr marL="228600" lvl="0" indent="-228600" algn="l" rtl="0">
              <a:lnSpc>
                <a:spcPct val="90000"/>
              </a:lnSpc>
              <a:spcBef>
                <a:spcPts val="1000"/>
              </a:spcBef>
              <a:spcAft>
                <a:spcPts val="0"/>
              </a:spcAft>
              <a:buClr>
                <a:schemeClr val="dk1"/>
              </a:buClr>
              <a:buSzPct val="108108"/>
              <a:buChar char="•"/>
            </a:pPr>
            <a:r>
              <a:rPr lang="en-US" dirty="0"/>
              <a:t>Work in Progress</a:t>
            </a:r>
            <a:endParaRPr dirty="0"/>
          </a:p>
          <a:p>
            <a:pPr marL="228600" lvl="0" indent="-228600" algn="l" rtl="0">
              <a:lnSpc>
                <a:spcPct val="90000"/>
              </a:lnSpc>
              <a:spcBef>
                <a:spcPts val="1000"/>
              </a:spcBef>
              <a:spcAft>
                <a:spcPts val="0"/>
              </a:spcAft>
              <a:buClr>
                <a:schemeClr val="dk1"/>
              </a:buClr>
              <a:buSzPct val="108108"/>
              <a:buChar char="•"/>
            </a:pPr>
            <a:r>
              <a:rPr lang="en-US" dirty="0"/>
              <a:t>All results are preliminary</a:t>
            </a:r>
            <a:endParaRPr dirty="0"/>
          </a:p>
          <a:p>
            <a:pPr marL="228600" lvl="0" indent="-228600" algn="l" rtl="0">
              <a:lnSpc>
                <a:spcPct val="90000"/>
              </a:lnSpc>
              <a:spcBef>
                <a:spcPts val="1000"/>
              </a:spcBef>
              <a:spcAft>
                <a:spcPts val="0"/>
              </a:spcAft>
              <a:buClr>
                <a:schemeClr val="dk1"/>
              </a:buClr>
              <a:buSzPct val="108108"/>
              <a:buChar char="•"/>
            </a:pPr>
            <a:r>
              <a:rPr lang="en-US" dirty="0"/>
              <a:t>ERA5 Reanalysis Data - </a:t>
            </a:r>
            <a:r>
              <a:rPr lang="en-US" sz="2800" b="0" i="0" u="none" strike="noStrike" dirty="0">
                <a:solidFill>
                  <a:srgbClr val="000000"/>
                </a:solidFill>
                <a:latin typeface="Calibri"/>
                <a:ea typeface="Calibri"/>
                <a:cs typeface="Calibri"/>
                <a:sym typeface="Calibri"/>
              </a:rPr>
              <a:t>European Centre for Medium-Range Weather Forecasts (ECMWF)</a:t>
            </a:r>
            <a:endParaRPr dirty="0"/>
          </a:p>
          <a:p>
            <a:pPr marL="685800" lvl="1" indent="-228600" algn="l" rtl="0">
              <a:lnSpc>
                <a:spcPct val="90000"/>
              </a:lnSpc>
              <a:spcBef>
                <a:spcPts val="500"/>
              </a:spcBef>
              <a:spcAft>
                <a:spcPts val="0"/>
              </a:spcAft>
              <a:buClr>
                <a:srgbClr val="000000"/>
              </a:buClr>
              <a:buSzPct val="108108"/>
              <a:buChar char="•"/>
            </a:pPr>
            <a:r>
              <a:rPr lang="en-US" dirty="0">
                <a:solidFill>
                  <a:srgbClr val="000000"/>
                </a:solidFill>
                <a:latin typeface="Calibri"/>
                <a:ea typeface="Calibri"/>
                <a:cs typeface="Calibri"/>
                <a:sym typeface="Calibri"/>
              </a:rPr>
              <a:t>0.25 x 0.25 degree, 31-km grid resolution</a:t>
            </a:r>
            <a:endParaRPr dirty="0"/>
          </a:p>
          <a:p>
            <a:pPr marL="685800" lvl="1" indent="-228600" algn="l" rtl="0">
              <a:lnSpc>
                <a:spcPct val="90000"/>
              </a:lnSpc>
              <a:spcBef>
                <a:spcPts val="500"/>
              </a:spcBef>
              <a:spcAft>
                <a:spcPts val="0"/>
              </a:spcAft>
              <a:buClr>
                <a:srgbClr val="000000"/>
              </a:buClr>
              <a:buSzPct val="108108"/>
              <a:buChar char="•"/>
            </a:pPr>
            <a:r>
              <a:rPr lang="en-US" b="0" i="0" u="none" strike="noStrike" dirty="0">
                <a:solidFill>
                  <a:srgbClr val="000000"/>
                </a:solidFill>
                <a:latin typeface="Calibri"/>
                <a:ea typeface="Calibri"/>
                <a:cs typeface="Calibri"/>
                <a:sym typeface="Calibri"/>
              </a:rPr>
              <a:t>hourly (0h,6h,12h,</a:t>
            </a:r>
            <a:r>
              <a:rPr lang="en-US" dirty="0">
                <a:solidFill>
                  <a:srgbClr val="000000"/>
                </a:solidFill>
                <a:latin typeface="Calibri"/>
                <a:ea typeface="Calibri"/>
                <a:cs typeface="Calibri"/>
                <a:sym typeface="Calibri"/>
              </a:rPr>
              <a:t>18</a:t>
            </a:r>
            <a:r>
              <a:rPr lang="en-US" b="0" i="0" u="none" strike="noStrike" dirty="0">
                <a:solidFill>
                  <a:srgbClr val="000000"/>
                </a:solidFill>
                <a:latin typeface="Calibri"/>
                <a:ea typeface="Calibri"/>
                <a:cs typeface="Calibri"/>
                <a:sym typeface="Calibri"/>
              </a:rPr>
              <a:t>h) </a:t>
            </a:r>
            <a:endParaRPr dirty="0"/>
          </a:p>
          <a:p>
            <a:pPr marL="228600" lvl="0" indent="-228600" algn="l" rtl="0">
              <a:lnSpc>
                <a:spcPct val="90000"/>
              </a:lnSpc>
              <a:spcBef>
                <a:spcPts val="1000"/>
              </a:spcBef>
              <a:spcAft>
                <a:spcPts val="0"/>
              </a:spcAft>
              <a:buClr>
                <a:srgbClr val="000000"/>
              </a:buClr>
              <a:buSzPct val="108108"/>
              <a:buChar char="•"/>
            </a:pPr>
            <a:r>
              <a:rPr lang="en-US" dirty="0">
                <a:solidFill>
                  <a:srgbClr val="000000"/>
                </a:solidFill>
                <a:latin typeface="Calibri"/>
                <a:ea typeface="Calibri"/>
                <a:cs typeface="Calibri"/>
                <a:sym typeface="Calibri"/>
              </a:rPr>
              <a:t>Gridded Ice Data – National Snow and Ice Data Center</a:t>
            </a:r>
            <a:endParaRPr dirty="0"/>
          </a:p>
          <a:p>
            <a:pPr marL="685800" lvl="1" indent="-228600" algn="l" rtl="0">
              <a:lnSpc>
                <a:spcPct val="90000"/>
              </a:lnSpc>
              <a:spcBef>
                <a:spcPts val="500"/>
              </a:spcBef>
              <a:spcAft>
                <a:spcPts val="0"/>
              </a:spcAft>
              <a:buClr>
                <a:srgbClr val="000000"/>
              </a:buClr>
              <a:buSzPct val="108108"/>
              <a:buChar char="•"/>
            </a:pPr>
            <a:r>
              <a:rPr lang="en-US" dirty="0">
                <a:solidFill>
                  <a:srgbClr val="000000"/>
                </a:solidFill>
                <a:latin typeface="Calibri"/>
                <a:ea typeface="Calibri"/>
                <a:cs typeface="Calibri"/>
                <a:sym typeface="Calibri"/>
              </a:rPr>
              <a:t>10km x 10km</a:t>
            </a:r>
            <a:endParaRPr dirty="0"/>
          </a:p>
          <a:p>
            <a:pPr marL="685800" lvl="1" indent="-228600" algn="l" rtl="0">
              <a:lnSpc>
                <a:spcPct val="90000"/>
              </a:lnSpc>
              <a:spcBef>
                <a:spcPts val="500"/>
              </a:spcBef>
              <a:spcAft>
                <a:spcPts val="0"/>
              </a:spcAft>
              <a:buClr>
                <a:srgbClr val="000000"/>
              </a:buClr>
              <a:buSzPct val="108108"/>
              <a:buChar char="•"/>
            </a:pPr>
            <a:r>
              <a:rPr lang="en-US" dirty="0">
                <a:solidFill>
                  <a:srgbClr val="000000"/>
                </a:solidFill>
                <a:latin typeface="Calibri"/>
                <a:ea typeface="Calibri"/>
                <a:cs typeface="Calibri"/>
                <a:sym typeface="Calibri"/>
              </a:rPr>
              <a:t>bi-weekly</a:t>
            </a:r>
            <a:endParaRPr dirty="0"/>
          </a:p>
          <a:p>
            <a:pPr marL="228600" lvl="0" indent="-50800" algn="l" rtl="0">
              <a:lnSpc>
                <a:spcPct val="90000"/>
              </a:lnSpc>
              <a:spcBef>
                <a:spcPts val="1000"/>
              </a:spcBef>
              <a:spcAft>
                <a:spcPts val="0"/>
              </a:spcAft>
              <a:buClr>
                <a:schemeClr val="dk1"/>
              </a:buClr>
              <a:buSzPct val="108108"/>
              <a:buNone/>
            </a:pPr>
            <a:endParaRPr dirty="0"/>
          </a:p>
        </p:txBody>
      </p:sp>
      <p:pic>
        <p:nvPicPr>
          <p:cNvPr id="162" name="Google Shape;162;p8" descr="A picture containing diagram, plot, text&#10;&#10;Description automatically generated"/>
          <p:cNvPicPr preferRelativeResize="0"/>
          <p:nvPr/>
        </p:nvPicPr>
        <p:blipFill rotWithShape="1">
          <a:blip r:embed="rId3">
            <a:alphaModFix/>
          </a:blip>
          <a:srcRect/>
          <a:stretch/>
        </p:blipFill>
        <p:spPr>
          <a:xfrm>
            <a:off x="8239889" y="0"/>
            <a:ext cx="3815653" cy="2802412"/>
          </a:xfrm>
          <a:prstGeom prst="rect">
            <a:avLst/>
          </a:prstGeom>
          <a:noFill/>
          <a:ln>
            <a:noFill/>
          </a:ln>
        </p:spPr>
      </p:pic>
      <p:pic>
        <p:nvPicPr>
          <p:cNvPr id="163" name="Google Shape;163;p8" descr="A screenshot of a graph&#10;&#10;Description automatically generated with low confidence"/>
          <p:cNvPicPr preferRelativeResize="0"/>
          <p:nvPr/>
        </p:nvPicPr>
        <p:blipFill rotWithShape="1">
          <a:blip r:embed="rId4">
            <a:alphaModFix/>
          </a:blip>
          <a:srcRect/>
          <a:stretch/>
        </p:blipFill>
        <p:spPr>
          <a:xfrm>
            <a:off x="8239889" y="2167003"/>
            <a:ext cx="3952111" cy="4667350"/>
          </a:xfrm>
          <a:prstGeom prst="rect">
            <a:avLst/>
          </a:prstGeom>
          <a:noFill/>
          <a:ln>
            <a:noFill/>
          </a:ln>
        </p:spPr>
      </p:pic>
      <p:pic>
        <p:nvPicPr>
          <p:cNvPr id="164" name="Google Shape;164;p8" descr="A picture containing drawing, diagram, line, text&#10;&#10;Description automatically generated"/>
          <p:cNvPicPr preferRelativeResize="0"/>
          <p:nvPr/>
        </p:nvPicPr>
        <p:blipFill rotWithShape="1">
          <a:blip r:embed="rId5">
            <a:alphaModFix/>
          </a:blip>
          <a:srcRect/>
          <a:stretch/>
        </p:blipFill>
        <p:spPr>
          <a:xfrm>
            <a:off x="8178272" y="3857691"/>
            <a:ext cx="4013728" cy="29766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123824" y="107731"/>
            <a:ext cx="12068175" cy="7778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solidFill>
                  <a:srgbClr val="0070C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Correlation and Geographic Scale</a:t>
            </a:r>
            <a:endParaRPr dirty="0">
              <a:solidFill>
                <a:srgbClr val="0070C0"/>
              </a:solidFill>
            </a:endParaRPr>
          </a:p>
        </p:txBody>
      </p:sp>
      <p:pic>
        <p:nvPicPr>
          <p:cNvPr id="171" name="Google Shape;171;p9" descr="A picture containing text, screenshot, font, number&#10;&#10;Description automatically generated"/>
          <p:cNvPicPr preferRelativeResize="0"/>
          <p:nvPr/>
        </p:nvPicPr>
        <p:blipFill rotWithShape="1">
          <a:blip r:embed="rId3">
            <a:alphaModFix/>
          </a:blip>
          <a:srcRect/>
          <a:stretch/>
        </p:blipFill>
        <p:spPr>
          <a:xfrm>
            <a:off x="123824" y="969743"/>
            <a:ext cx="7212433" cy="3903199"/>
          </a:xfrm>
          <a:prstGeom prst="rect">
            <a:avLst/>
          </a:prstGeom>
          <a:noFill/>
          <a:ln>
            <a:noFill/>
          </a:ln>
        </p:spPr>
      </p:pic>
      <p:sp>
        <p:nvSpPr>
          <p:cNvPr id="172" name="Google Shape;172;p9"/>
          <p:cNvSpPr txBox="1"/>
          <p:nvPr/>
        </p:nvSpPr>
        <p:spPr>
          <a:xfrm>
            <a:off x="934522" y="5696453"/>
            <a:ext cx="8586788"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Pearson correlation coefficients for select atmospheric and oceanic variables with total max sea ice concentration for the entire study period over two spatial scales. Elementwise with no lag or shift applied.</a:t>
            </a:r>
            <a:endParaRPr sz="1400" b="0" i="0" u="none" strike="noStrike" cap="none" dirty="0">
              <a:solidFill>
                <a:srgbClr val="000000"/>
              </a:solidFill>
              <a:latin typeface="Arial"/>
              <a:ea typeface="Arial"/>
              <a:cs typeface="Arial"/>
              <a:sym typeface="Arial"/>
            </a:endParaRPr>
          </a:p>
        </p:txBody>
      </p:sp>
      <p:grpSp>
        <p:nvGrpSpPr>
          <p:cNvPr id="173" name="Google Shape;173;p9"/>
          <p:cNvGrpSpPr/>
          <p:nvPr/>
        </p:nvGrpSpPr>
        <p:grpSpPr>
          <a:xfrm>
            <a:off x="7647017" y="1068866"/>
            <a:ext cx="4544982" cy="4444326"/>
            <a:chOff x="353590" y="529542"/>
            <a:chExt cx="5930251" cy="5798916"/>
          </a:xfrm>
        </p:grpSpPr>
        <p:pic>
          <p:nvPicPr>
            <p:cNvPr id="174" name="Google Shape;174;p9" descr="A picture containing diagram, screenshot, plan, text&#10;&#10;Description automatically generated"/>
            <p:cNvPicPr preferRelativeResize="0"/>
            <p:nvPr/>
          </p:nvPicPr>
          <p:blipFill rotWithShape="1">
            <a:blip r:embed="rId4">
              <a:alphaModFix/>
            </a:blip>
            <a:srcRect r="16418" b="15443"/>
            <a:stretch/>
          </p:blipFill>
          <p:spPr>
            <a:xfrm>
              <a:off x="353590" y="529542"/>
              <a:ext cx="5742410" cy="5798916"/>
            </a:xfrm>
            <a:prstGeom prst="rect">
              <a:avLst/>
            </a:prstGeom>
            <a:noFill/>
            <a:ln>
              <a:noFill/>
            </a:ln>
          </p:spPr>
        </p:pic>
        <p:sp>
          <p:nvSpPr>
            <p:cNvPr id="175" name="Google Shape;175;p9"/>
            <p:cNvSpPr txBox="1"/>
            <p:nvPr/>
          </p:nvSpPr>
          <p:spPr>
            <a:xfrm>
              <a:off x="4752754" y="3774559"/>
              <a:ext cx="153108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Mawson Sea</a:t>
              </a:r>
              <a:endParaRPr sz="1400" b="0" i="0" u="none" strike="noStrike" cap="none">
                <a:solidFill>
                  <a:srgbClr val="000000"/>
                </a:solidFill>
                <a:latin typeface="Arial"/>
                <a:ea typeface="Arial"/>
                <a:cs typeface="Arial"/>
                <a:sym typeface="Arial"/>
              </a:endParaRPr>
            </a:p>
          </p:txBody>
        </p:sp>
        <p:sp>
          <p:nvSpPr>
            <p:cNvPr id="176" name="Google Shape;176;p9"/>
            <p:cNvSpPr txBox="1"/>
            <p:nvPr/>
          </p:nvSpPr>
          <p:spPr>
            <a:xfrm>
              <a:off x="2459251" y="5638801"/>
              <a:ext cx="153108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Somov Sea</a:t>
              </a:r>
              <a:endParaRPr sz="1400" b="0" i="0" u="none" strike="noStrike" cap="none">
                <a:solidFill>
                  <a:srgbClr val="000000"/>
                </a:solidFill>
                <a:latin typeface="Arial"/>
                <a:ea typeface="Arial"/>
                <a:cs typeface="Arial"/>
                <a:sym typeface="Arial"/>
              </a:endParaRPr>
            </a:p>
          </p:txBody>
        </p:sp>
        <p:sp>
          <p:nvSpPr>
            <p:cNvPr id="177" name="Google Shape;177;p9"/>
            <p:cNvSpPr txBox="1"/>
            <p:nvPr/>
          </p:nvSpPr>
          <p:spPr>
            <a:xfrm>
              <a:off x="3776332" y="4918289"/>
              <a:ext cx="208220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D’Urville Sea (DDU)</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2996756" y="102053"/>
            <a:ext cx="6198488" cy="66278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solidFill>
                  <a:srgbClr val="0070C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Climatology Variables</a:t>
            </a:r>
            <a:endParaRPr>
              <a:solidFill>
                <a:srgbClr val="0070C0"/>
              </a:solidFill>
            </a:endParaRPr>
          </a:p>
        </p:txBody>
      </p:sp>
      <p:pic>
        <p:nvPicPr>
          <p:cNvPr id="184" name="Google Shape;184;p10" descr="A picture containing diagram, plot, line, origami&#10;&#10;Description automatically generated"/>
          <p:cNvPicPr preferRelativeResize="0"/>
          <p:nvPr/>
        </p:nvPicPr>
        <p:blipFill rotWithShape="1">
          <a:blip r:embed="rId3">
            <a:alphaModFix/>
          </a:blip>
          <a:srcRect/>
          <a:stretch/>
        </p:blipFill>
        <p:spPr>
          <a:xfrm>
            <a:off x="1921397" y="764837"/>
            <a:ext cx="7920110" cy="58737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115746" y="115748"/>
            <a:ext cx="11898775" cy="66278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solidFill>
                  <a:srgbClr val="0070C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Seasonal and Scaling Distribution Comparison</a:t>
            </a:r>
            <a:endParaRPr>
              <a:solidFill>
                <a:srgbClr val="0070C0"/>
              </a:solidFill>
            </a:endParaRPr>
          </a:p>
        </p:txBody>
      </p:sp>
      <p:pic>
        <p:nvPicPr>
          <p:cNvPr id="198" name="Google Shape;198;p11" descr="A picture containing diagram, plot, text, screenshot&#10;&#10;Description automatically generated"/>
          <p:cNvPicPr preferRelativeResize="0"/>
          <p:nvPr/>
        </p:nvPicPr>
        <p:blipFill rotWithShape="1">
          <a:blip r:embed="rId3">
            <a:alphaModFix/>
          </a:blip>
          <a:srcRect/>
          <a:stretch/>
        </p:blipFill>
        <p:spPr>
          <a:xfrm>
            <a:off x="284374" y="1053293"/>
            <a:ext cx="5378788" cy="5688957"/>
          </a:xfrm>
          <a:prstGeom prst="rect">
            <a:avLst/>
          </a:prstGeom>
          <a:noFill/>
          <a:ln>
            <a:noFill/>
          </a:ln>
        </p:spPr>
      </p:pic>
      <p:pic>
        <p:nvPicPr>
          <p:cNvPr id="199" name="Google Shape;199;p11" descr="A picture containing diagram, plot, line, plan&#10;&#10;Description automatically generated"/>
          <p:cNvPicPr preferRelativeResize="0"/>
          <p:nvPr/>
        </p:nvPicPr>
        <p:blipFill rotWithShape="1">
          <a:blip r:embed="rId4">
            <a:alphaModFix/>
          </a:blip>
          <a:srcRect/>
          <a:stretch/>
        </p:blipFill>
        <p:spPr>
          <a:xfrm>
            <a:off x="6096000" y="995418"/>
            <a:ext cx="5495944" cy="58047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1895</Words>
  <Application>Microsoft Macintosh PowerPoint</Application>
  <PresentationFormat>Widescreen</PresentationFormat>
  <Paragraphs>154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Calibri</vt:lpstr>
      <vt:lpstr>Helvetica Neue</vt:lpstr>
      <vt:lpstr>Office Theme</vt:lpstr>
      <vt:lpstr>Climate Change and Variability in the East Antarctic Icescape</vt:lpstr>
      <vt:lpstr>PowerPoint Presentation</vt:lpstr>
      <vt:lpstr>Motivation</vt:lpstr>
      <vt:lpstr>Study Area and Geographic Scales</vt:lpstr>
      <vt:lpstr>Initial Work</vt:lpstr>
      <vt:lpstr>Regional Analysis</vt:lpstr>
      <vt:lpstr>Correlation and Geographic Scale</vt:lpstr>
      <vt:lpstr>Climatology Variables</vt:lpstr>
      <vt:lpstr>Seasonal and Scaling Distribution Comparison</vt:lpstr>
      <vt:lpstr>PowerPoint Presentation</vt:lpstr>
      <vt:lpstr>PowerPoint Presentation</vt:lpstr>
      <vt:lpstr>EOF Modes Pre and Post Mertz Tongue Calving</vt:lpstr>
      <vt:lpstr>EOF Modes Pre and Post Mertz Tongue Calving</vt:lpstr>
      <vt:lpstr>Summary and Ongoing/Future Work</vt:lpstr>
      <vt:lpstr>Questions? Comments? Suggestions?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Variability in the East Antarctic Icescape</dc:title>
  <dc:creator>Eagan, Ryan</dc:creator>
  <cp:lastModifiedBy>Eagan, Ryan</cp:lastModifiedBy>
  <cp:revision>11</cp:revision>
  <dcterms:created xsi:type="dcterms:W3CDTF">2023-05-30T21:42:44Z</dcterms:created>
  <dcterms:modified xsi:type="dcterms:W3CDTF">2023-06-01T16:17:37Z</dcterms:modified>
</cp:coreProperties>
</file>