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433" r:id="rId5"/>
    <p:sldId id="434" r:id="rId6"/>
    <p:sldId id="259" r:id="rId7"/>
    <p:sldId id="437" r:id="rId8"/>
    <p:sldId id="439" r:id="rId9"/>
    <p:sldId id="260" r:id="rId10"/>
    <p:sldId id="432" r:id="rId11"/>
    <p:sldId id="431" r:id="rId12"/>
    <p:sldId id="435" r:id="rId13"/>
    <p:sldId id="436" r:id="rId14"/>
    <p:sldId id="438" r:id="rId15"/>
    <p:sldId id="43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D1E8"/>
    <a:srgbClr val="FF00ED"/>
    <a:srgbClr val="FF4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0"/>
    <p:restoredTop sz="96327"/>
  </p:normalViewPr>
  <p:slideViewPr>
    <p:cSldViewPr snapToGrid="0">
      <p:cViewPr varScale="1">
        <p:scale>
          <a:sx n="98" d="100"/>
          <a:sy n="98" d="100"/>
        </p:scale>
        <p:origin x="224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63B4-B7B2-544B-38C8-65D6350AD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E842B-3BE2-EB39-AB2D-59663210C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0ABD7-ECC1-BAE1-5F14-F7C50FAFD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51D23-5BB0-A317-1550-DF7F8537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96AE7-9455-FCDB-4A16-BD667CB1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6755-25D9-9CC9-7DFB-7EB682FA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CD675-FCF5-670E-A36D-0EC7E3636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BC00-397F-0D88-D7A8-786078E9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9F0DC-04C5-48CE-0C23-B1EEA3D3D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A1CF8-8307-A209-B52E-F5D90BD1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14DF1D-2907-7DD1-26A4-49154095D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B9A261-173F-7505-2F5C-230061065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28AC2-24C3-8C8A-7433-C089D62E8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835E-7104-2CAA-AFED-CD9971820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72BA8-9629-7679-14F9-A15A28FC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0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7A85-1A70-D154-7F0C-F2F038671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3ED6E-EBEC-B79B-9842-11FC6F242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33D01-51A5-8C85-6252-D78E1038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B050F-6590-DBD4-0872-AF450558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42D5D-B77A-5387-31A6-0C894D249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8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B8E5-7D1F-CE86-1938-F6FE5A22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1FAEC-EC6E-0B06-7468-47ED8B75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ED569-1982-EFAC-0EF5-963E1097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D77A9-9C13-A15D-B11C-CE5F05FB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3BB5-43B0-F725-FA49-B71623AD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7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3C23D-5780-491D-2C22-569F828F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922E4-8C8C-71D6-23A6-CD37A893B2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0E1C9-95C2-1C8D-0749-5DF27EE66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B66C2-E9DA-AFFF-E509-FCEB81BF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0A9BC-B008-82F0-4C4A-A205EEB3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E7C08-8CAE-E1BC-CE5A-6BA68D35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D653-F6D1-F1FB-A3B9-B7237783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52EC3-7BC5-6A03-FEBE-4021B0E3D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333E4-8A45-AC6F-7DD9-480290CC2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39148-7099-BD55-CFAE-EA627AADA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31F2A-4461-29CB-6215-145ABF05E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17C3B5-9C54-A95C-30C8-D1BBC2F8B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E118BE-AC53-F243-45E6-42B986438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E6E66-237B-C424-6515-E3B9EFFB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1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ABEB-CA05-6D5C-51FB-3CA32D760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63C7C-4E59-3866-A007-4BD8DFC3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05988-B44C-DC3E-5412-AB29EEE1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BC767-AB0C-5C0C-F926-0C68B1C4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94613-09D1-EBD6-124C-C534B8D0E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409FA3-BCFA-FB67-833F-1F1DDC315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DC336-D021-E824-6946-4CE98C2F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37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44C-EBE4-722B-2053-F79EA6DB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B754D-B088-207E-CB0E-ABA59A6F8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DE7AD-B93B-D9EB-4DB3-883BE3C17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C4055-CE76-E8B0-13BA-B09E8BBD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4552C-FEC5-7DEB-7134-E79687D8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708FF-194D-6075-7402-D7E87E5C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62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A23F1-E2B4-9AD6-FE36-23F28186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01F3E-D465-A8AE-EA30-8B7551D70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49BA4-9FAF-9901-8590-857E13CF1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2E274-9006-7439-C474-3F3DB64F0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B26F1-8F2F-744B-61F0-19BFA9AB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B82CD-5042-0B6D-1AB0-D5D9E6E86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8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76037-B9FF-73E7-F282-7DDB736B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8F98B-A7A8-ABFF-6CC0-2DC145E36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56CBD-DC86-E40E-1181-EF9002FA1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199FC-8247-E346-9C4F-2324B6096F7E}" type="datetimeFigureOut">
              <a:rPr lang="en-US" smtClean="0"/>
              <a:t>5/25/23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3EA6B-54E5-140A-55B9-26AB0B68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5F917-DAAB-BDCD-DE90-7028A28BA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F5473-E7B7-F543-8277-4FE115E8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l@ssec.wisc.edu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67/1hn2-nw60" TargetMode="External"/><Relationship Id="rId2" Type="http://schemas.openxmlformats.org/officeDocument/2006/relationships/hyperlink" Target="https://amrc.ssec.wisc.edu/data/view-data.php?action=list&amp;product=surf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rdcdata.ssec.wisc.edu/group/automatic-weather-station-project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slope, day&#10;&#10;Description automatically generated">
            <a:extLst>
              <a:ext uri="{FF2B5EF4-FFF2-40B4-BE49-F238E27FC236}">
                <a16:creationId xmlns:a16="http://schemas.microsoft.com/office/drawing/2014/main" id="{180E28F5-CA4F-16CC-90FB-B5CBEB6A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" y="-1347732"/>
            <a:ext cx="12192002" cy="9144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AAE7C34-2F4E-A7FB-4D56-C05EC0672261}"/>
              </a:ext>
            </a:extLst>
          </p:cNvPr>
          <p:cNvSpPr txBox="1">
            <a:spLocks/>
          </p:cNvSpPr>
          <p:nvPr/>
        </p:nvSpPr>
        <p:spPr>
          <a:xfrm>
            <a:off x="-3" y="1092999"/>
            <a:ext cx="12192002" cy="23876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The Future</a:t>
            </a:r>
            <a:br>
              <a:rPr lang="en-US" b="1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</a:br>
            <a:r>
              <a:rPr lang="en-US" sz="4400" b="1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US Antarctic Automatic Weather Station Network </a:t>
            </a:r>
            <a:br>
              <a:rPr lang="en-US" b="1" u="sng" dirty="0"/>
            </a:br>
            <a:endParaRPr lang="en-US" b="1" u="sng" dirty="0"/>
          </a:p>
        </p:txBody>
      </p:sp>
      <p:pic>
        <p:nvPicPr>
          <p:cNvPr id="7" name="Picture 6" descr="madisonclg_logo_hrz_2c_rev.jpg">
            <a:extLst>
              <a:ext uri="{FF2B5EF4-FFF2-40B4-BE49-F238E27FC236}">
                <a16:creationId xmlns:a16="http://schemas.microsoft.com/office/drawing/2014/main" id="{B94A0272-94DB-4D51-94FB-A39CC860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21" y="367694"/>
            <a:ext cx="1234659" cy="67330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 descr="nsf1.gif">
            <a:extLst>
              <a:ext uri="{FF2B5EF4-FFF2-40B4-BE49-F238E27FC236}">
                <a16:creationId xmlns:a16="http://schemas.microsoft.com/office/drawing/2014/main" id="{EFF35130-7E5C-63BA-871B-19B53E6BC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31" y="253981"/>
            <a:ext cx="900726" cy="900726"/>
          </a:xfrm>
          <a:prstGeom prst="rect">
            <a:avLst/>
          </a:prstGeom>
        </p:spPr>
      </p:pic>
      <p:pic>
        <p:nvPicPr>
          <p:cNvPr id="9" name="Picture 8" descr="USAP-LOGO.c01 copy.gif">
            <a:extLst>
              <a:ext uri="{FF2B5EF4-FFF2-40B4-BE49-F238E27FC236}">
                <a16:creationId xmlns:a16="http://schemas.microsoft.com/office/drawing/2014/main" id="{E960E504-2D78-6907-8573-56149A461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45" y="265880"/>
            <a:ext cx="840977" cy="840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652CE-ED3F-9F4A-B5A1-50A7E5D14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372" y="212072"/>
            <a:ext cx="619898" cy="984544"/>
          </a:xfrm>
          <a:prstGeom prst="rect">
            <a:avLst/>
          </a:prstGeom>
        </p:spPr>
      </p:pic>
      <p:pic>
        <p:nvPicPr>
          <p:cNvPr id="11" name="Picture 10" descr="A picture containing arrow&#10;&#10;Description automatically generated">
            <a:extLst>
              <a:ext uri="{FF2B5EF4-FFF2-40B4-BE49-F238E27FC236}">
                <a16:creationId xmlns:a16="http://schemas.microsoft.com/office/drawing/2014/main" id="{4EC7FDFF-66ED-67B3-54C3-72F672FFC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4500" y="169656"/>
            <a:ext cx="979106" cy="9845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1E2322-C373-FD94-F693-44090506F590}"/>
              </a:ext>
            </a:extLst>
          </p:cNvPr>
          <p:cNvSpPr txBox="1"/>
          <p:nvPr/>
        </p:nvSpPr>
        <p:spPr>
          <a:xfrm>
            <a:off x="145358" y="6179711"/>
            <a:ext cx="366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Lorne AWS Courtesy of Taylor Norton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ECF09AE-04FF-8643-BF4D-B2BD915EA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556" y="169656"/>
            <a:ext cx="1026960" cy="102696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F56C9A7-E0D3-58B7-4CAF-06E164D45640}"/>
              </a:ext>
            </a:extLst>
          </p:cNvPr>
          <p:cNvSpPr txBox="1">
            <a:spLocks/>
          </p:cNvSpPr>
          <p:nvPr/>
        </p:nvSpPr>
        <p:spPr>
          <a:xfrm>
            <a:off x="-1" y="2755294"/>
            <a:ext cx="12191999" cy="2128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C000"/>
                </a:solidFill>
              </a:rPr>
              <a:t>Dr. Matthew A. Lazzara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and the AWS Team</a:t>
            </a:r>
          </a:p>
          <a:p>
            <a:r>
              <a:rPr lang="en-US" sz="3000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Antarctic Meteorological Research and Data Center</a:t>
            </a:r>
          </a:p>
          <a:p>
            <a:r>
              <a:rPr lang="en-US" sz="3000" b="1" dirty="0">
                <a:solidFill>
                  <a:srgbClr val="174F97"/>
                </a:solidFill>
              </a:rPr>
              <a:t>Department of Physical Sciences, Madison Area Technical College</a:t>
            </a:r>
          </a:p>
          <a:p>
            <a:r>
              <a:rPr lang="en-US" sz="3000" b="1" dirty="0">
                <a:solidFill>
                  <a:srgbClr val="C00000"/>
                </a:solidFill>
              </a:rPr>
              <a:t>Space Science and Engineering Center, University of Wisconsin-Madison</a:t>
            </a:r>
          </a:p>
        </p:txBody>
      </p:sp>
    </p:spTree>
    <p:extLst>
      <p:ext uri="{BB962C8B-B14F-4D97-AF65-F5344CB8AC3E}">
        <p14:creationId xmlns:p14="http://schemas.microsoft.com/office/powerpoint/2010/main" val="397663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DFE6-C0E2-9615-75ED-F9280041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908138"/>
          </a:xfrm>
        </p:spPr>
        <p:txBody>
          <a:bodyPr>
            <a:normAutofit/>
          </a:bodyPr>
          <a:lstStyle/>
          <a:p>
            <a:r>
              <a:rPr lang="en-US" sz="4800" b="1" u="sng" dirty="0"/>
              <a:t>The Future AWS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A24EF-D150-0208-CEDE-89BD3DFF1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034"/>
            <a:ext cx="10515600" cy="5369470"/>
          </a:xfrm>
        </p:spPr>
        <p:txBody>
          <a:bodyPr>
            <a:normAutofit/>
          </a:bodyPr>
          <a:lstStyle/>
          <a:p>
            <a:r>
              <a:rPr lang="en-US" sz="3600" dirty="0"/>
              <a:t>Highlights:</a:t>
            </a:r>
          </a:p>
          <a:p>
            <a:pPr lvl="1"/>
            <a:r>
              <a:rPr lang="en-US" sz="3200" dirty="0"/>
              <a:t>Network Operations, Maintenance, and Sustainability</a:t>
            </a:r>
          </a:p>
          <a:p>
            <a:pPr lvl="1"/>
            <a:r>
              <a:rPr lang="en-US" sz="3200" dirty="0"/>
              <a:t>Data Relay and Communications</a:t>
            </a:r>
          </a:p>
          <a:p>
            <a:pPr lvl="1"/>
            <a:r>
              <a:rPr lang="en-US" sz="3200" dirty="0"/>
              <a:t>AWS Quality Control</a:t>
            </a:r>
          </a:p>
          <a:p>
            <a:pPr lvl="1"/>
            <a:r>
              <a:rPr lang="en-US" sz="3200" dirty="0"/>
              <a:t>PCWS 3.0</a:t>
            </a:r>
          </a:p>
          <a:p>
            <a:pPr lvl="1"/>
            <a:r>
              <a:rPr lang="en-US" sz="3200" dirty="0"/>
              <a:t>Database Development</a:t>
            </a:r>
          </a:p>
          <a:p>
            <a:pPr lvl="1"/>
            <a:r>
              <a:rPr lang="en-US" sz="3200" dirty="0"/>
              <a:t>Advisory Board </a:t>
            </a:r>
          </a:p>
          <a:p>
            <a:pPr lvl="1"/>
            <a:r>
              <a:rPr lang="en-US" sz="3200" dirty="0"/>
              <a:t>Student Engagement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logo&#10;&#10;Description automatically generated">
            <a:extLst>
              <a:ext uri="{FF2B5EF4-FFF2-40B4-BE49-F238E27FC236}">
                <a16:creationId xmlns:a16="http://schemas.microsoft.com/office/drawing/2014/main" id="{8B3396AE-5A3C-474A-4735-738CFCFC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80" y="3491619"/>
            <a:ext cx="3243285" cy="3243285"/>
          </a:xfrm>
          <a:prstGeom prst="rect">
            <a:avLst/>
          </a:prstGeom>
        </p:spPr>
      </p:pic>
      <p:pic>
        <p:nvPicPr>
          <p:cNvPr id="7" name="Picture 6" descr="A logo of a university of wisconsin&#10;&#10;Description automatically generated with low confidence">
            <a:extLst>
              <a:ext uri="{FF2B5EF4-FFF2-40B4-BE49-F238E27FC236}">
                <a16:creationId xmlns:a16="http://schemas.microsoft.com/office/drawing/2014/main" id="{28926A02-83C7-B9A4-7908-1E9E25DCD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65" y="2387139"/>
            <a:ext cx="2834860" cy="286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2EDC917-419B-A733-8E03-60DD6A52C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82" b="2032"/>
          <a:stretch/>
        </p:blipFill>
        <p:spPr>
          <a:xfrm>
            <a:off x="0" y="8879"/>
            <a:ext cx="12192000" cy="6856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2A560-C00E-5B38-F7CA-C7104FCFBFE0}"/>
              </a:ext>
            </a:extLst>
          </p:cNvPr>
          <p:cNvSpPr txBox="1"/>
          <p:nvPr/>
        </p:nvSpPr>
        <p:spPr>
          <a:xfrm>
            <a:off x="827984" y="1905475"/>
            <a:ext cx="1204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NIWC AWS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082FB-EECE-1ADD-7830-0EBD7921F070}"/>
              </a:ext>
            </a:extLst>
          </p:cNvPr>
          <p:cNvSpPr txBox="1"/>
          <p:nvPr/>
        </p:nvSpPr>
        <p:spPr>
          <a:xfrm>
            <a:off x="6096000" y="1908263"/>
            <a:ext cx="203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Schwerdtfeger</a:t>
            </a:r>
            <a:r>
              <a:rPr lang="en-US" dirty="0"/>
              <a:t> AWS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13019D-0DF1-1B3A-73A2-922C96E871C9}"/>
              </a:ext>
            </a:extLst>
          </p:cNvPr>
          <p:cNvSpPr txBox="1"/>
          <p:nvPr/>
        </p:nvSpPr>
        <p:spPr>
          <a:xfrm>
            <a:off x="10448281" y="1905475"/>
            <a:ext cx="145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Skomik</a:t>
            </a:r>
            <a:r>
              <a:rPr lang="en-US" dirty="0"/>
              <a:t> PCWS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FDCE7D-E559-84FA-8EC7-44D1625F6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0" y="8879"/>
            <a:ext cx="5251622" cy="967305"/>
          </a:xfrm>
        </p:spPr>
        <p:txBody>
          <a:bodyPr>
            <a:noAutofit/>
          </a:bodyPr>
          <a:lstStyle/>
          <a:p>
            <a:r>
              <a:rPr lang="en-US" sz="4800" b="1" u="sng" dirty="0"/>
              <a:t>Unfinished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BCB0E-14B1-443A-584C-B48FCDAAC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3" y="4053016"/>
            <a:ext cx="11569598" cy="2691308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dirty="0"/>
              <a:t>Transition of Marilyn, </a:t>
            </a:r>
            <a:r>
              <a:rPr lang="en-US" dirty="0" err="1"/>
              <a:t>Schwerdtfeger</a:t>
            </a:r>
            <a:r>
              <a:rPr lang="en-US" dirty="0"/>
              <a:t>, and Elaine AWS to NIWC</a:t>
            </a:r>
          </a:p>
          <a:p>
            <a:pPr lvl="1"/>
            <a:r>
              <a:rPr lang="en-US" dirty="0"/>
              <a:t>NSF requested transition…</a:t>
            </a:r>
          </a:p>
          <a:p>
            <a:r>
              <a:rPr lang="en-US" dirty="0"/>
              <a:t>Side-by-Side-by-Side testing not completed</a:t>
            </a:r>
          </a:p>
          <a:p>
            <a:pPr lvl="1"/>
            <a:r>
              <a:rPr lang="en-US" dirty="0"/>
              <a:t>Unable to have all three AWS/PCWS operating</a:t>
            </a:r>
          </a:p>
          <a:p>
            <a:pPr lvl="1"/>
            <a:r>
              <a:rPr lang="en-US" dirty="0"/>
              <a:t>No hand over planned for 2+ years</a:t>
            </a:r>
          </a:p>
          <a:p>
            <a:r>
              <a:rPr lang="en-US" dirty="0"/>
              <a:t>After testing – UW continues to QC data, Names remain the same, Tower?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31AC7-8248-0DFF-46D4-A450291F2AE8}"/>
              </a:ext>
            </a:extLst>
          </p:cNvPr>
          <p:cNvSpPr txBox="1"/>
          <p:nvPr/>
        </p:nvSpPr>
        <p:spPr>
          <a:xfrm>
            <a:off x="8437944" y="3680749"/>
            <a:ext cx="352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 Courtesy of Dave </a:t>
            </a:r>
            <a:r>
              <a:rPr lang="en-US" dirty="0" err="1">
                <a:solidFill>
                  <a:srgbClr val="FFFF00"/>
                </a:solidFill>
              </a:rPr>
              <a:t>Mikojalczyk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5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arctic weather stations&#10;&#10;Description automatically generated with low confidence">
            <a:extLst>
              <a:ext uri="{FF2B5EF4-FFF2-40B4-BE49-F238E27FC236}">
                <a16:creationId xmlns:a16="http://schemas.microsoft.com/office/drawing/2014/main" id="{0C6EF315-C330-FEB1-E8A5-AD6D92195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02" y="1435080"/>
            <a:ext cx="7030995" cy="543304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C399E34-701C-0914-E335-B68FF7477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7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u="sng" dirty="0"/>
              <a:t>Homework: Please send updates on this map!</a:t>
            </a:r>
            <a:br>
              <a:rPr lang="en-US" b="1" u="sng" dirty="0"/>
            </a:br>
            <a:r>
              <a:rPr lang="en-US" sz="3600" b="1" dirty="0"/>
              <a:t>Email corrections &amp; updates to </a:t>
            </a:r>
            <a:r>
              <a:rPr lang="en-US" sz="3600" b="1" dirty="0">
                <a:hlinkClick r:id="rId3"/>
              </a:rPr>
              <a:t>mattl@ssec.wisc.edu</a:t>
            </a:r>
            <a:br>
              <a:rPr lang="en-US" sz="3600" b="1" dirty="0"/>
            </a:br>
            <a:r>
              <a:rPr lang="en-US" sz="3600" b="1" dirty="0"/>
              <a:t>Requirements: </a:t>
            </a:r>
            <a:r>
              <a:rPr lang="en-US" sz="3600" b="1" i="1" dirty="0"/>
              <a:t>Name, Latitude, Longitude, Elevation</a:t>
            </a:r>
          </a:p>
        </p:txBody>
      </p:sp>
    </p:spTree>
    <p:extLst>
      <p:ext uri="{BB962C8B-B14F-4D97-AF65-F5344CB8AC3E}">
        <p14:creationId xmlns:p14="http://schemas.microsoft.com/office/powerpoint/2010/main" val="177568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241EF-A42C-89DE-7905-22E4DA13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206"/>
            <a:ext cx="10515600" cy="954389"/>
          </a:xfrm>
        </p:spPr>
        <p:txBody>
          <a:bodyPr/>
          <a:lstStyle/>
          <a:p>
            <a:r>
              <a:rPr lang="en-US" b="1" u="sng" dirty="0"/>
              <a:t>AWS Data: Where can I get some??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1BE5E-6A78-FDB7-0AEA-E1E3D8EDB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5342"/>
            <a:ext cx="11211046" cy="4961621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Real-time:</a:t>
            </a:r>
          </a:p>
          <a:p>
            <a:pPr lvl="1"/>
            <a:r>
              <a:rPr lang="en-US" dirty="0"/>
              <a:t>GTS BUFR (not inside the USA or </a:t>
            </a:r>
            <a:r>
              <a:rPr lang="en-US" dirty="0" err="1"/>
              <a:t>NOAAport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WMO = ISMA01, ISMA02, ISMA03, ISMA46, ISMA47, ISMA48 </a:t>
            </a:r>
          </a:p>
          <a:p>
            <a:pPr lvl="2"/>
            <a:r>
              <a:rPr lang="en-US" dirty="0"/>
              <a:t>WSTN = KWBC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GTS ‘TAC’ or synoptic messages are degraded or no longer available </a:t>
            </a:r>
          </a:p>
          <a:p>
            <a:pPr lvl="1"/>
            <a:r>
              <a:rPr lang="en-US" dirty="0"/>
              <a:t>Web: </a:t>
            </a:r>
          </a:p>
          <a:p>
            <a:pPr lvl="2"/>
            <a:r>
              <a:rPr lang="en-US" dirty="0">
                <a:hlinkClick r:id="rId2"/>
              </a:rPr>
              <a:t>https://amrc.ssec.wisc.edu/data/view-data.php?action=list&amp;product=surface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Meteorological Data Services: - Contact Matthew for details</a:t>
            </a:r>
          </a:p>
          <a:p>
            <a:pPr lvl="2"/>
            <a:r>
              <a:rPr lang="en-US" dirty="0" err="1"/>
              <a:t>McIDAS</a:t>
            </a:r>
            <a:r>
              <a:rPr lang="en-US" dirty="0"/>
              <a:t> ADDE</a:t>
            </a:r>
          </a:p>
          <a:p>
            <a:pPr lvl="2"/>
            <a:r>
              <a:rPr lang="en-US" dirty="0"/>
              <a:t>LDM</a:t>
            </a:r>
          </a:p>
          <a:p>
            <a:pPr lvl="2"/>
            <a:r>
              <a:rPr lang="en-US" dirty="0"/>
              <a:t>THREDDS (coming soon)</a:t>
            </a:r>
          </a:p>
          <a:p>
            <a:r>
              <a:rPr lang="en-US" b="1" u="sng" dirty="0"/>
              <a:t>Archive: AMRDC Data Repository</a:t>
            </a:r>
          </a:p>
          <a:p>
            <a:pPr lvl="1"/>
            <a:r>
              <a:rPr lang="en-US" b="0" i="0" dirty="0">
                <a:solidFill>
                  <a:srgbClr val="494949"/>
                </a:solidFill>
                <a:effectLst/>
                <a:latin typeface="Red Hat Text"/>
                <a:hlinkClick r:id="rId3"/>
              </a:rPr>
              <a:t>https://doi.org/10.48567/1hn2-nw60</a:t>
            </a:r>
            <a:endParaRPr lang="en-US" b="0" i="0" dirty="0">
              <a:solidFill>
                <a:srgbClr val="494949"/>
              </a:solidFill>
              <a:effectLst/>
              <a:latin typeface="Red Hat Text"/>
            </a:endParaRPr>
          </a:p>
          <a:p>
            <a:pPr lvl="1"/>
            <a:r>
              <a:rPr lang="en-US" dirty="0">
                <a:hlinkClick r:id="rId4"/>
              </a:rPr>
              <a:t>https://amrdcdata.ssec.wisc.edu/group/automatic-weather-station-project</a:t>
            </a:r>
            <a:r>
              <a:rPr lang="en-US" dirty="0">
                <a:solidFill>
                  <a:srgbClr val="494949"/>
                </a:solidFill>
                <a:latin typeface="Red Hat Text"/>
              </a:rPr>
              <a:t> </a:t>
            </a:r>
            <a:endParaRPr lang="en-US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FTP site degrading in 2023….will be sunset in 2024.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85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aby boy free baby clipart clip art printable and 2">
            <a:extLst>
              <a:ext uri="{FF2B5EF4-FFF2-40B4-BE49-F238E27FC236}">
                <a16:creationId xmlns:a16="http://schemas.microsoft.com/office/drawing/2014/main" id="{8A45E68C-C5A3-0510-AFC2-94DEF59B8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0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E320F-2D35-DCF6-FD04-1DAF1C4CE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531" y="267145"/>
            <a:ext cx="6048103" cy="1899912"/>
          </a:xfrm>
        </p:spPr>
        <p:txBody>
          <a:bodyPr>
            <a:normAutofit/>
          </a:bodyPr>
          <a:lstStyle/>
          <a:p>
            <a:r>
              <a:rPr lang="en-US" sz="5400" u="sng" dirty="0"/>
              <a:t>Congratulations Lee!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62F6-20B6-5128-F86B-CB4DCAE7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288" y="2003126"/>
            <a:ext cx="4665224" cy="3742762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3600" dirty="0"/>
              <a:t>Theodore </a:t>
            </a:r>
            <a:r>
              <a:rPr lang="en-US" sz="3600" dirty="0" err="1"/>
              <a:t>Chesnik</a:t>
            </a:r>
            <a:r>
              <a:rPr lang="en-US" sz="3600" dirty="0"/>
              <a:t>-Welhouse</a:t>
            </a:r>
          </a:p>
          <a:p>
            <a:pPr algn="r"/>
            <a:endParaRPr lang="en-US" sz="3600" dirty="0"/>
          </a:p>
          <a:p>
            <a:pPr lvl="1" algn="r"/>
            <a:r>
              <a:rPr lang="en-US" sz="3600" dirty="0"/>
              <a:t>Born May 24</a:t>
            </a:r>
          </a:p>
          <a:p>
            <a:pPr lvl="1" algn="r"/>
            <a:endParaRPr lang="en-US" sz="3600" dirty="0"/>
          </a:p>
          <a:p>
            <a:pPr lvl="1" algn="r"/>
            <a:r>
              <a:rPr lang="en-US" sz="3600" dirty="0"/>
              <a:t>Baby, Mom, &amp; Dad are well</a:t>
            </a:r>
          </a:p>
        </p:txBody>
      </p:sp>
    </p:spTree>
    <p:extLst>
      <p:ext uri="{BB962C8B-B14F-4D97-AF65-F5344CB8AC3E}">
        <p14:creationId xmlns:p14="http://schemas.microsoft.com/office/powerpoint/2010/main" val="918317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sky, snow, aircraft&#10;&#10;Description automatically generated">
            <a:extLst>
              <a:ext uri="{FF2B5EF4-FFF2-40B4-BE49-F238E27FC236}">
                <a16:creationId xmlns:a16="http://schemas.microsoft.com/office/drawing/2014/main" id="{146BBD97-A0F4-A4C3-E879-45F27C0BC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32" y="-518989"/>
            <a:ext cx="12192000" cy="914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D2C7E-D7A6-A045-89C1-A7B97C23F4E8}"/>
              </a:ext>
            </a:extLst>
          </p:cNvPr>
          <p:cNvSpPr txBox="1"/>
          <p:nvPr/>
        </p:nvSpPr>
        <p:spPr>
          <a:xfrm>
            <a:off x="127686" y="6442718"/>
            <a:ext cx="2911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Dave </a:t>
            </a:r>
            <a:r>
              <a:rPr lang="en-US" dirty="0" err="1"/>
              <a:t>Mikolajczyk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46C07F-F08F-F848-87EB-9139B45A9D59}"/>
              </a:ext>
            </a:extLst>
          </p:cNvPr>
          <p:cNvSpPr txBox="1"/>
          <p:nvPr/>
        </p:nvSpPr>
        <p:spPr>
          <a:xfrm>
            <a:off x="3523629" y="-143974"/>
            <a:ext cx="5144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u="sng" dirty="0"/>
              <a:t>Thank you!  Questions?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25B90D99-854E-607D-52BF-F2E65EA1AD91}"/>
              </a:ext>
            </a:extLst>
          </p:cNvPr>
          <p:cNvSpPr txBox="1">
            <a:spLocks/>
          </p:cNvSpPr>
          <p:nvPr/>
        </p:nvSpPr>
        <p:spPr>
          <a:xfrm>
            <a:off x="16483" y="685820"/>
            <a:ext cx="9930707" cy="5373834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>
                <a:ln>
                  <a:solidFill>
                    <a:schemeClr val="tx1"/>
                  </a:solidFill>
                </a:ln>
                <a:latin typeface="Arial"/>
                <a:cs typeface="Arial"/>
              </a:rPr>
              <a:t>Acknowledgements: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latin typeface="Arial"/>
                <a:cs typeface="Arial"/>
              </a:rPr>
              <a:t>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Thanks for the support from the National Science Foundation, Directorate for Geosciences, Office of Polar Programs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NIWC Office of Polar Programs &amp; Antarctic Support Contract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NY 109</a:t>
            </a:r>
            <a:r>
              <a:rPr lang="en-US" sz="2400" b="1" baseline="30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th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  ANG, 62</a:t>
            </a:r>
            <a:r>
              <a:rPr lang="en-US" sz="2400" b="1" baseline="30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nd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 USAF, Ken Borek Air, &amp; PHI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Helos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E-mail: 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mattl@ssec.wisc.edu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  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mlazzara@madisoncollege.edu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Web: http://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amrc.ssec.wisc.edu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  https://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/>
                <a:cs typeface="Arial"/>
              </a:rPr>
              <a:t>amrdcdata.ssec.wisc.edu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/>
              <a:cs typeface="Arial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438799BA-30DD-6894-FD55-7066E021E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826" y="-24707"/>
            <a:ext cx="1278338" cy="12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FE024-4FC1-279B-880F-DF4859AFE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1"/>
            <a:ext cx="12192000" cy="9144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B97BD-2D5A-442D-643F-63856917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18256"/>
            <a:ext cx="10515600" cy="1025354"/>
          </a:xfrm>
        </p:spPr>
        <p:txBody>
          <a:bodyPr/>
          <a:lstStyle/>
          <a:p>
            <a:r>
              <a:rPr lang="en-US" b="1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85016-098C-C810-F09D-BD1D0CB25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5339" y="-548641"/>
            <a:ext cx="10515600" cy="587828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Field Season 2023-2024</a:t>
            </a:r>
          </a:p>
          <a:p>
            <a:pPr algn="r"/>
            <a:r>
              <a:rPr lang="en-US" dirty="0"/>
              <a:t>The Future</a:t>
            </a:r>
          </a:p>
          <a:p>
            <a:pPr algn="r"/>
            <a:r>
              <a:rPr lang="en-US" dirty="0"/>
              <a:t>Network Status</a:t>
            </a:r>
          </a:p>
          <a:p>
            <a:pPr algn="r"/>
            <a:r>
              <a:rPr lang="en-US" dirty="0"/>
              <a:t>Challenges</a:t>
            </a:r>
          </a:p>
          <a:p>
            <a:pPr algn="r"/>
            <a:r>
              <a:rPr lang="en-US" dirty="0"/>
              <a:t>Realistic Plans</a:t>
            </a:r>
          </a:p>
          <a:p>
            <a:pPr algn="r"/>
            <a:r>
              <a:rPr lang="en-US" dirty="0"/>
              <a:t>Retooling the field season</a:t>
            </a:r>
          </a:p>
          <a:p>
            <a:pPr algn="r"/>
            <a:r>
              <a:rPr lang="en-US" dirty="0"/>
              <a:t>Pending proposal…</a:t>
            </a:r>
          </a:p>
          <a:p>
            <a:pPr algn="r"/>
            <a:r>
              <a:rPr lang="en-US" dirty="0"/>
              <a:t>Unfinished business</a:t>
            </a:r>
          </a:p>
          <a:p>
            <a:pPr algn="r"/>
            <a:r>
              <a:rPr lang="en-US" dirty="0"/>
              <a:t>Homework</a:t>
            </a:r>
          </a:p>
          <a:p>
            <a:pPr algn="r"/>
            <a:r>
              <a:rPr lang="en-US" dirty="0"/>
              <a:t>AWS Data</a:t>
            </a:r>
          </a:p>
          <a:p>
            <a:pPr algn="r"/>
            <a:r>
              <a:rPr lang="en-US" dirty="0"/>
              <a:t>Questions &amp; Acknowledgements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25CE9-A6CF-80B4-0C2E-C77C84A97805}"/>
              </a:ext>
            </a:extLst>
          </p:cNvPr>
          <p:cNvSpPr txBox="1"/>
          <p:nvPr/>
        </p:nvSpPr>
        <p:spPr>
          <a:xfrm>
            <a:off x="8472668" y="5981357"/>
            <a:ext cx="3234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Photo courtesy of Taylor Norton (Alexander Tall Tower! AWS)</a:t>
            </a:r>
          </a:p>
        </p:txBody>
      </p:sp>
    </p:spTree>
    <p:extLst>
      <p:ext uri="{BB962C8B-B14F-4D97-AF65-F5344CB8AC3E}">
        <p14:creationId xmlns:p14="http://schemas.microsoft.com/office/powerpoint/2010/main" val="21144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AA26B-BA0D-B597-97E6-75F2EC4A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2530" y="342814"/>
            <a:ext cx="3682314" cy="907621"/>
          </a:xfrm>
        </p:spPr>
        <p:txBody>
          <a:bodyPr>
            <a:normAutofit fontScale="90000"/>
          </a:bodyPr>
          <a:lstStyle/>
          <a:p>
            <a:pPr algn="r"/>
            <a:r>
              <a:rPr lang="en-US" b="1" u="sng" dirty="0"/>
              <a:t>Field Season 2023-2024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DFDBC-361C-00B8-C994-32CF235A1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1229" y="157458"/>
            <a:ext cx="8369647" cy="36470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UW-Madison</a:t>
            </a:r>
          </a:p>
          <a:p>
            <a:r>
              <a:rPr lang="en-US" dirty="0"/>
              <a:t>Theme: A limited/targeted field season</a:t>
            </a:r>
          </a:p>
          <a:p>
            <a:r>
              <a:rPr lang="en-US" dirty="0"/>
              <a:t>Goals: West Antarctic AWS Network servicing – Primary</a:t>
            </a:r>
          </a:p>
          <a:p>
            <a:pPr lvl="1"/>
            <a:r>
              <a:rPr lang="en-US" dirty="0"/>
              <a:t>McMurdo/Ross Island – Secondary </a:t>
            </a:r>
          </a:p>
          <a:p>
            <a:r>
              <a:rPr lang="en-US" dirty="0"/>
              <a:t>Dave </a:t>
            </a:r>
            <a:r>
              <a:rPr lang="en-US" dirty="0" err="1"/>
              <a:t>Mikolajczyk</a:t>
            </a:r>
            <a:r>
              <a:rPr lang="en-US" dirty="0"/>
              <a:t> – Primary</a:t>
            </a:r>
          </a:p>
          <a:p>
            <a:pPr lvl="1"/>
            <a:r>
              <a:rPr lang="en-US" dirty="0"/>
              <a:t>Lee Welhouse - Backup</a:t>
            </a:r>
          </a:p>
          <a:p>
            <a:r>
              <a:rPr lang="en-US" dirty="0" err="1"/>
              <a:t>Wenhua</a:t>
            </a:r>
            <a:r>
              <a:rPr lang="en-US" dirty="0"/>
              <a:t> Wu – Primary</a:t>
            </a:r>
          </a:p>
          <a:p>
            <a:pPr lvl="1"/>
            <a:r>
              <a:rPr lang="en-US" dirty="0"/>
              <a:t>Angie Montgomery – Backup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41913-39A8-48E2-B0E3-099247C77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6759" y="1910298"/>
            <a:ext cx="4271333" cy="479024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Collaborators/UW-Madison</a:t>
            </a:r>
          </a:p>
          <a:p>
            <a:pPr marL="0" indent="0">
              <a:buNone/>
            </a:pPr>
            <a:r>
              <a:rPr lang="en-US" dirty="0"/>
              <a:t>NIPR/Japan/UW-Madison</a:t>
            </a:r>
          </a:p>
          <a:p>
            <a:r>
              <a:rPr lang="en-US" dirty="0"/>
              <a:t>Specific AWS replacement</a:t>
            </a:r>
          </a:p>
          <a:p>
            <a:pPr lvl="1"/>
            <a:r>
              <a:rPr lang="en-US" dirty="0"/>
              <a:t>Dome Fuji and Relay Station</a:t>
            </a:r>
          </a:p>
          <a:p>
            <a:pPr marL="0" indent="0">
              <a:buNone/>
            </a:pPr>
            <a:r>
              <a:rPr lang="en-US" dirty="0"/>
              <a:t>IPEV/France/UW-Madison</a:t>
            </a:r>
          </a:p>
          <a:p>
            <a:pPr lvl="1"/>
            <a:r>
              <a:rPr lang="en-US" dirty="0"/>
              <a:t>No work possible</a:t>
            </a:r>
          </a:p>
          <a:p>
            <a:pPr marL="0" indent="0">
              <a:buNone/>
            </a:pPr>
            <a:r>
              <a:rPr lang="en-US" dirty="0"/>
              <a:t>BAS/UK/UW-Madison</a:t>
            </a:r>
          </a:p>
          <a:p>
            <a:pPr lvl="1"/>
            <a:r>
              <a:rPr lang="en-US" dirty="0"/>
              <a:t>No work planned</a:t>
            </a:r>
          </a:p>
          <a:p>
            <a:r>
              <a:rPr lang="en-US" dirty="0"/>
              <a:t>Mawson’s Hut/UW-Madison</a:t>
            </a:r>
          </a:p>
          <a:p>
            <a:pPr lvl="1"/>
            <a:r>
              <a:rPr lang="en-US" dirty="0"/>
              <a:t>Completed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88C361-6658-F7CE-B8D9-ECDABA91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40" y="1910298"/>
            <a:ext cx="2911919" cy="29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F4E4605E-5172-9BD8-5E46-2AA4BF8872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C5CD19B0-C169-F71F-EE1D-95AB4C9CCC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6525EDB-549F-0500-710D-037755516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31227" r="1"/>
          <a:stretch/>
        </p:blipFill>
        <p:spPr bwMode="auto">
          <a:xfrm>
            <a:off x="5704049" y="4109261"/>
            <a:ext cx="1697649" cy="175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C6212-6CFB-17B0-AC8D-725CCBFAC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22" y="4179098"/>
            <a:ext cx="1607197" cy="2035783"/>
          </a:xfrm>
          <a:prstGeom prst="rect">
            <a:avLst/>
          </a:prstGeom>
        </p:spPr>
      </p:pic>
      <p:pic>
        <p:nvPicPr>
          <p:cNvPr id="10" name="Picture 9" descr="A person sitting on a rock&#10;&#10;Description automatically generated">
            <a:extLst>
              <a:ext uri="{FF2B5EF4-FFF2-40B4-BE49-F238E27FC236}">
                <a16:creationId xmlns:a16="http://schemas.microsoft.com/office/drawing/2014/main" id="{50A800C1-9BA3-50CC-2C15-46F7AA8C86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91" t="21438" r="22899" b="34515"/>
          <a:stretch/>
        </p:blipFill>
        <p:spPr>
          <a:xfrm>
            <a:off x="667223" y="3804460"/>
            <a:ext cx="2476757" cy="27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2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 of america&#10;&#10;Description automatically generated with low confidence">
            <a:extLst>
              <a:ext uri="{FF2B5EF4-FFF2-40B4-BE49-F238E27FC236}">
                <a16:creationId xmlns:a16="http://schemas.microsoft.com/office/drawing/2014/main" id="{D5DC46BE-763D-10D6-30C2-8D4EFF691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64ACC53-3F31-AB18-120E-F51343913E7D}"/>
              </a:ext>
            </a:extLst>
          </p:cNvPr>
          <p:cNvSpPr/>
          <p:nvPr/>
        </p:nvSpPr>
        <p:spPr>
          <a:xfrm rot="20903337">
            <a:off x="4722471" y="2546430"/>
            <a:ext cx="2627453" cy="10532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69DDCA-D7A8-5D04-615F-483DBD881DDD}"/>
              </a:ext>
            </a:extLst>
          </p:cNvPr>
          <p:cNvSpPr/>
          <p:nvPr/>
        </p:nvSpPr>
        <p:spPr>
          <a:xfrm rot="20903337">
            <a:off x="6179965" y="3374435"/>
            <a:ext cx="2153223" cy="10532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90895A-0C1B-45CD-2192-3D7BC1883A5F}"/>
              </a:ext>
            </a:extLst>
          </p:cNvPr>
          <p:cNvSpPr/>
          <p:nvPr/>
        </p:nvSpPr>
        <p:spPr>
          <a:xfrm rot="20903337">
            <a:off x="7335689" y="830841"/>
            <a:ext cx="2627453" cy="105329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E44A9E-ED2D-F7EF-F7D3-279162CBC963}"/>
              </a:ext>
            </a:extLst>
          </p:cNvPr>
          <p:cNvSpPr/>
          <p:nvPr/>
        </p:nvSpPr>
        <p:spPr>
          <a:xfrm rot="917170">
            <a:off x="1906191" y="4228686"/>
            <a:ext cx="3893718" cy="197138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EC0B0-5CB3-F5B5-CA93-A0E1C13C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77" y="-5244"/>
            <a:ext cx="8881845" cy="6863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68460C-F7BB-5D5E-3C93-28B56C733CDE}"/>
              </a:ext>
            </a:extLst>
          </p:cNvPr>
          <p:cNvSpPr txBox="1"/>
          <p:nvPr/>
        </p:nvSpPr>
        <p:spPr>
          <a:xfrm rot="19513803">
            <a:off x="1519444" y="2408652"/>
            <a:ext cx="9349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-- Cancelled --</a:t>
            </a:r>
          </a:p>
        </p:txBody>
      </p:sp>
    </p:spTree>
    <p:extLst>
      <p:ext uri="{BB962C8B-B14F-4D97-AF65-F5344CB8AC3E}">
        <p14:creationId xmlns:p14="http://schemas.microsoft.com/office/powerpoint/2010/main" val="23968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6202-4257-401A-CF59-EBA422EC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" y="66296"/>
            <a:ext cx="3244056" cy="827571"/>
          </a:xfrm>
        </p:spPr>
        <p:txBody>
          <a:bodyPr>
            <a:noAutofit/>
          </a:bodyPr>
          <a:lstStyle/>
          <a:p>
            <a:r>
              <a:rPr lang="en-US" sz="3600" b="1" u="sng" dirty="0"/>
              <a:t>The Future: Network Status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B975A0-0908-CCC5-FCF7-23C6A58D8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6943" y="0"/>
            <a:ext cx="8875058" cy="6858000"/>
          </a:xfrm>
        </p:spPr>
      </p:pic>
      <p:sp>
        <p:nvSpPr>
          <p:cNvPr id="6" name="&quot;No&quot; Symbol 5">
            <a:extLst>
              <a:ext uri="{FF2B5EF4-FFF2-40B4-BE49-F238E27FC236}">
                <a16:creationId xmlns:a16="http://schemas.microsoft.com/office/drawing/2014/main" id="{5ED1EAE1-3BEE-1EA4-50C0-B88B366FCBF0}"/>
              </a:ext>
            </a:extLst>
          </p:cNvPr>
          <p:cNvSpPr/>
          <p:nvPr/>
        </p:nvSpPr>
        <p:spPr>
          <a:xfrm>
            <a:off x="6937513" y="2395331"/>
            <a:ext cx="457200" cy="28823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101BE118-9A6B-206B-41D9-8862484639E8}"/>
              </a:ext>
            </a:extLst>
          </p:cNvPr>
          <p:cNvSpPr/>
          <p:nvPr/>
        </p:nvSpPr>
        <p:spPr>
          <a:xfrm>
            <a:off x="7188769" y="2683658"/>
            <a:ext cx="457200" cy="28823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C3BB6-04D0-6783-40D0-DE3C560B7658}"/>
              </a:ext>
            </a:extLst>
          </p:cNvPr>
          <p:cNvSpPr txBox="1"/>
          <p:nvPr/>
        </p:nvSpPr>
        <p:spPr>
          <a:xfrm>
            <a:off x="301398" y="1017551"/>
            <a:ext cx="2987677" cy="569386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Lost/Buried:</a:t>
            </a:r>
          </a:p>
          <a:p>
            <a:r>
              <a:rPr lang="en-US" dirty="0"/>
              <a:t>Austin and Kathie</a:t>
            </a:r>
          </a:p>
          <a:p>
            <a:endParaRPr lang="en-US" sz="800" dirty="0"/>
          </a:p>
          <a:p>
            <a:r>
              <a:rPr lang="en-US" b="1" u="sng" dirty="0">
                <a:solidFill>
                  <a:srgbClr val="00B050"/>
                </a:solidFill>
              </a:rPr>
              <a:t>Sensor Repair:</a:t>
            </a:r>
          </a:p>
          <a:p>
            <a:r>
              <a:rPr lang="en-US" dirty="0"/>
              <a:t>Whitlock, Manuela, Thurston,</a:t>
            </a:r>
          </a:p>
          <a:p>
            <a:r>
              <a:rPr lang="en-US" dirty="0"/>
              <a:t>Is., Bear Peninsula, Sabrina.</a:t>
            </a:r>
          </a:p>
          <a:p>
            <a:r>
              <a:rPr lang="en-US" dirty="0" err="1"/>
              <a:t>Skomik</a:t>
            </a:r>
            <a:r>
              <a:rPr lang="en-US" dirty="0"/>
              <a:t>, Minna Bluff, White Is.</a:t>
            </a:r>
          </a:p>
          <a:p>
            <a:r>
              <a:rPr lang="en-US" dirty="0"/>
              <a:t>Sarah, Vito, Emilia</a:t>
            </a:r>
          </a:p>
          <a:p>
            <a:endParaRPr lang="en-US" sz="800" dirty="0"/>
          </a:p>
          <a:p>
            <a:r>
              <a:rPr lang="en-US" b="1" u="sng" dirty="0">
                <a:solidFill>
                  <a:schemeClr val="accent2"/>
                </a:solidFill>
              </a:rPr>
              <a:t>Power System Problem:</a:t>
            </a:r>
          </a:p>
          <a:p>
            <a:r>
              <a:rPr lang="en-US" dirty="0"/>
              <a:t>Theresa, D-85, others</a:t>
            </a:r>
          </a:p>
          <a:p>
            <a:endParaRPr lang="en-US" sz="800" dirty="0"/>
          </a:p>
          <a:p>
            <a:r>
              <a:rPr lang="en-US" b="1" u="sng" dirty="0"/>
              <a:t>Needs Raising (4+ years):</a:t>
            </a:r>
          </a:p>
          <a:p>
            <a:r>
              <a:rPr lang="en-US" dirty="0"/>
              <a:t>Byrd, </a:t>
            </a:r>
            <a:r>
              <a:rPr lang="en-US" dirty="0" err="1"/>
              <a:t>Siple</a:t>
            </a:r>
            <a:r>
              <a:rPr lang="en-US" dirty="0"/>
              <a:t> Dome, Gill, AGO-4,</a:t>
            </a:r>
          </a:p>
          <a:p>
            <a:r>
              <a:rPr lang="en-US" dirty="0"/>
              <a:t>Nico, Henry, Baldrick</a:t>
            </a:r>
          </a:p>
          <a:p>
            <a:endParaRPr lang="en-US" sz="800" dirty="0"/>
          </a:p>
          <a:p>
            <a:r>
              <a:rPr lang="en-US" b="1" u="sng" dirty="0">
                <a:solidFill>
                  <a:srgbClr val="FF4BF3"/>
                </a:solidFill>
              </a:rPr>
              <a:t>Need Replacement:</a:t>
            </a:r>
          </a:p>
          <a:p>
            <a:r>
              <a:rPr lang="en-US" dirty="0"/>
              <a:t>Dome Fuji, Relay Station,</a:t>
            </a:r>
          </a:p>
          <a:p>
            <a:r>
              <a:rPr lang="en-US" dirty="0"/>
              <a:t>Mizuho, JASE2007, Dismal Is.,</a:t>
            </a:r>
          </a:p>
          <a:p>
            <a:r>
              <a:rPr lang="en-US" dirty="0"/>
              <a:t>AGO-5, Cape Hallett &amp; Bird</a:t>
            </a:r>
          </a:p>
          <a:p>
            <a:endParaRPr lang="en-US" sz="800" dirty="0"/>
          </a:p>
          <a:p>
            <a:r>
              <a:rPr lang="en-US" b="1" u="sng" dirty="0">
                <a:solidFill>
                  <a:srgbClr val="06D1E8"/>
                </a:solidFill>
              </a:rPr>
              <a:t>Remove:</a:t>
            </a:r>
          </a:p>
          <a:p>
            <a:r>
              <a:rPr lang="en-US" dirty="0"/>
              <a:t>Emma</a:t>
            </a:r>
          </a:p>
        </p:txBody>
      </p:sp>
      <p:sp>
        <p:nvSpPr>
          <p:cNvPr id="9" name="&quot;No&quot; Symbol 8">
            <a:extLst>
              <a:ext uri="{FF2B5EF4-FFF2-40B4-BE49-F238E27FC236}">
                <a16:creationId xmlns:a16="http://schemas.microsoft.com/office/drawing/2014/main" id="{0B6897D1-EAA5-5B21-EB67-D79B61611942}"/>
              </a:ext>
            </a:extLst>
          </p:cNvPr>
          <p:cNvSpPr/>
          <p:nvPr/>
        </p:nvSpPr>
        <p:spPr>
          <a:xfrm>
            <a:off x="8912006" y="3212824"/>
            <a:ext cx="457200" cy="288235"/>
          </a:xfrm>
          <a:prstGeom prst="noSmoking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&quot;No&quot; Symbol 9">
            <a:extLst>
              <a:ext uri="{FF2B5EF4-FFF2-40B4-BE49-F238E27FC236}">
                <a16:creationId xmlns:a16="http://schemas.microsoft.com/office/drawing/2014/main" id="{1F057380-44E7-0ECC-15FC-7C612DD0B64C}"/>
              </a:ext>
            </a:extLst>
          </p:cNvPr>
          <p:cNvSpPr/>
          <p:nvPr/>
        </p:nvSpPr>
        <p:spPr>
          <a:xfrm>
            <a:off x="4670028" y="2187257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&quot;No&quot; Symbol 10">
            <a:extLst>
              <a:ext uri="{FF2B5EF4-FFF2-40B4-BE49-F238E27FC236}">
                <a16:creationId xmlns:a16="http://schemas.microsoft.com/office/drawing/2014/main" id="{D094E4B6-1F22-8EFF-D44E-E4D47A8EE017}"/>
              </a:ext>
            </a:extLst>
          </p:cNvPr>
          <p:cNvSpPr/>
          <p:nvPr/>
        </p:nvSpPr>
        <p:spPr>
          <a:xfrm>
            <a:off x="8486230" y="2683566"/>
            <a:ext cx="457200" cy="288235"/>
          </a:xfrm>
          <a:prstGeom prst="noSmoking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&quot;No&quot; Symbol 11">
            <a:extLst>
              <a:ext uri="{FF2B5EF4-FFF2-40B4-BE49-F238E27FC236}">
                <a16:creationId xmlns:a16="http://schemas.microsoft.com/office/drawing/2014/main" id="{82C383E6-8A4A-2FCB-C9CE-9CB287B2F575}"/>
              </a:ext>
            </a:extLst>
          </p:cNvPr>
          <p:cNvSpPr/>
          <p:nvPr/>
        </p:nvSpPr>
        <p:spPr>
          <a:xfrm>
            <a:off x="8622064" y="3742082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&quot;No&quot; Symbol 12">
            <a:extLst>
              <a:ext uri="{FF2B5EF4-FFF2-40B4-BE49-F238E27FC236}">
                <a16:creationId xmlns:a16="http://schemas.microsoft.com/office/drawing/2014/main" id="{8B702A5E-3422-DEB3-AAA9-E1543C93E784}"/>
              </a:ext>
            </a:extLst>
          </p:cNvPr>
          <p:cNvSpPr/>
          <p:nvPr/>
        </p:nvSpPr>
        <p:spPr>
          <a:xfrm>
            <a:off x="9474773" y="1349121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BFE66251-5C93-9E12-5871-E686A271219F}"/>
              </a:ext>
            </a:extLst>
          </p:cNvPr>
          <p:cNvSpPr/>
          <p:nvPr/>
        </p:nvSpPr>
        <p:spPr>
          <a:xfrm>
            <a:off x="10133803" y="1192596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&quot;No&quot; Symbol 14">
            <a:extLst>
              <a:ext uri="{FF2B5EF4-FFF2-40B4-BE49-F238E27FC236}">
                <a16:creationId xmlns:a16="http://schemas.microsoft.com/office/drawing/2014/main" id="{ED244B1E-C5F7-FC8A-1970-FBA78C9525AC}"/>
              </a:ext>
            </a:extLst>
          </p:cNvPr>
          <p:cNvSpPr/>
          <p:nvPr/>
        </p:nvSpPr>
        <p:spPr>
          <a:xfrm>
            <a:off x="10529222" y="883677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0D9139AB-EC3A-A53F-7821-331AE5A2931B}"/>
              </a:ext>
            </a:extLst>
          </p:cNvPr>
          <p:cNvSpPr/>
          <p:nvPr/>
        </p:nvSpPr>
        <p:spPr>
          <a:xfrm>
            <a:off x="7525872" y="3053411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A8A1F987-C368-6A25-3307-BF7EB364C210}"/>
              </a:ext>
            </a:extLst>
          </p:cNvPr>
          <p:cNvSpPr/>
          <p:nvPr/>
        </p:nvSpPr>
        <p:spPr>
          <a:xfrm>
            <a:off x="6877064" y="3200154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&quot;No&quot; Symbol 15">
            <a:extLst>
              <a:ext uri="{FF2B5EF4-FFF2-40B4-BE49-F238E27FC236}">
                <a16:creationId xmlns:a16="http://schemas.microsoft.com/office/drawing/2014/main" id="{E2551653-BD7A-3A2D-A1E6-D58A174088FD}"/>
              </a:ext>
            </a:extLst>
          </p:cNvPr>
          <p:cNvSpPr/>
          <p:nvPr/>
        </p:nvSpPr>
        <p:spPr>
          <a:xfrm>
            <a:off x="6421093" y="2683658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&quot;No&quot; Symbol 17">
            <a:extLst>
              <a:ext uri="{FF2B5EF4-FFF2-40B4-BE49-F238E27FC236}">
                <a16:creationId xmlns:a16="http://schemas.microsoft.com/office/drawing/2014/main" id="{DAE7F850-9D50-A66C-B1BD-AD39AA2FBB44}"/>
              </a:ext>
            </a:extLst>
          </p:cNvPr>
          <p:cNvSpPr/>
          <p:nvPr/>
        </p:nvSpPr>
        <p:spPr>
          <a:xfrm>
            <a:off x="10300622" y="4132077"/>
            <a:ext cx="457200" cy="288235"/>
          </a:xfrm>
          <a:prstGeom prst="noSmoking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&quot;No&quot; Symbol 19">
            <a:extLst>
              <a:ext uri="{FF2B5EF4-FFF2-40B4-BE49-F238E27FC236}">
                <a16:creationId xmlns:a16="http://schemas.microsoft.com/office/drawing/2014/main" id="{20CF3608-5B11-6CEB-BC98-8BA0BAB4DB06}"/>
              </a:ext>
            </a:extLst>
          </p:cNvPr>
          <p:cNvSpPr/>
          <p:nvPr/>
        </p:nvSpPr>
        <p:spPr>
          <a:xfrm>
            <a:off x="7850846" y="2627182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&quot;No&quot; Symbol 20">
            <a:extLst>
              <a:ext uri="{FF2B5EF4-FFF2-40B4-BE49-F238E27FC236}">
                <a16:creationId xmlns:a16="http://schemas.microsoft.com/office/drawing/2014/main" id="{2809CEFA-A999-66D4-8357-64D98F0F67AF}"/>
              </a:ext>
            </a:extLst>
          </p:cNvPr>
          <p:cNvSpPr/>
          <p:nvPr/>
        </p:nvSpPr>
        <p:spPr>
          <a:xfrm>
            <a:off x="8948051" y="2338947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&quot;No&quot; Symbol 21">
            <a:extLst>
              <a:ext uri="{FF2B5EF4-FFF2-40B4-BE49-F238E27FC236}">
                <a16:creationId xmlns:a16="http://schemas.microsoft.com/office/drawing/2014/main" id="{2630544C-2DD9-5027-DBD7-C2C0BC35C187}"/>
              </a:ext>
            </a:extLst>
          </p:cNvPr>
          <p:cNvSpPr/>
          <p:nvPr/>
        </p:nvSpPr>
        <p:spPr>
          <a:xfrm>
            <a:off x="7789036" y="3414384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&quot;No&quot; Symbol 22">
            <a:extLst>
              <a:ext uri="{FF2B5EF4-FFF2-40B4-BE49-F238E27FC236}">
                <a16:creationId xmlns:a16="http://schemas.microsoft.com/office/drawing/2014/main" id="{98879052-80AE-09FF-080D-D5933F954CE7}"/>
              </a:ext>
            </a:extLst>
          </p:cNvPr>
          <p:cNvSpPr/>
          <p:nvPr/>
        </p:nvSpPr>
        <p:spPr>
          <a:xfrm>
            <a:off x="8757923" y="3073938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&quot;No&quot; Symbol 24">
            <a:extLst>
              <a:ext uri="{FF2B5EF4-FFF2-40B4-BE49-F238E27FC236}">
                <a16:creationId xmlns:a16="http://schemas.microsoft.com/office/drawing/2014/main" id="{3F8CA3DB-2507-BC82-5CBE-9F22A9ED9DAD}"/>
              </a:ext>
            </a:extLst>
          </p:cNvPr>
          <p:cNvSpPr/>
          <p:nvPr/>
        </p:nvSpPr>
        <p:spPr>
          <a:xfrm>
            <a:off x="9100451" y="2491347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&quot;No&quot; Symbol 25">
            <a:extLst>
              <a:ext uri="{FF2B5EF4-FFF2-40B4-BE49-F238E27FC236}">
                <a16:creationId xmlns:a16="http://schemas.microsoft.com/office/drawing/2014/main" id="{33F76783-D53C-79B4-89F4-1C349E28317A}"/>
              </a:ext>
            </a:extLst>
          </p:cNvPr>
          <p:cNvSpPr/>
          <p:nvPr/>
        </p:nvSpPr>
        <p:spPr>
          <a:xfrm>
            <a:off x="9924454" y="2623807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&quot;No&quot; Symbol 26">
            <a:extLst>
              <a:ext uri="{FF2B5EF4-FFF2-40B4-BE49-F238E27FC236}">
                <a16:creationId xmlns:a16="http://schemas.microsoft.com/office/drawing/2014/main" id="{01E0A8DE-1BAF-C0DC-0C60-08EE97567272}"/>
              </a:ext>
            </a:extLst>
          </p:cNvPr>
          <p:cNvSpPr/>
          <p:nvPr/>
        </p:nvSpPr>
        <p:spPr>
          <a:xfrm>
            <a:off x="3798701" y="1584286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&quot;No&quot; Symbol 27">
            <a:extLst>
              <a:ext uri="{FF2B5EF4-FFF2-40B4-BE49-F238E27FC236}">
                <a16:creationId xmlns:a16="http://schemas.microsoft.com/office/drawing/2014/main" id="{9CCAC1B7-8D3F-FCB8-718C-CA42970A2649}"/>
              </a:ext>
            </a:extLst>
          </p:cNvPr>
          <p:cNvSpPr/>
          <p:nvPr/>
        </p:nvSpPr>
        <p:spPr>
          <a:xfrm>
            <a:off x="10160035" y="3246720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&quot;No&quot; Symbol 28">
            <a:extLst>
              <a:ext uri="{FF2B5EF4-FFF2-40B4-BE49-F238E27FC236}">
                <a16:creationId xmlns:a16="http://schemas.microsoft.com/office/drawing/2014/main" id="{C142DE46-51A8-52A3-B01E-0375AC5C77F2}"/>
              </a:ext>
            </a:extLst>
          </p:cNvPr>
          <p:cNvSpPr/>
          <p:nvPr/>
        </p:nvSpPr>
        <p:spPr>
          <a:xfrm>
            <a:off x="9245632" y="970661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&quot;No&quot; Symbol 29">
            <a:extLst>
              <a:ext uri="{FF2B5EF4-FFF2-40B4-BE49-F238E27FC236}">
                <a16:creationId xmlns:a16="http://schemas.microsoft.com/office/drawing/2014/main" id="{6F624BDB-876B-5F62-A50F-E9E95913E5CD}"/>
              </a:ext>
            </a:extLst>
          </p:cNvPr>
          <p:cNvSpPr/>
          <p:nvPr/>
        </p:nvSpPr>
        <p:spPr>
          <a:xfrm>
            <a:off x="9851923" y="2213053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&quot;No&quot; Symbol 30">
            <a:extLst>
              <a:ext uri="{FF2B5EF4-FFF2-40B4-BE49-F238E27FC236}">
                <a16:creationId xmlns:a16="http://schemas.microsoft.com/office/drawing/2014/main" id="{719A75EB-5053-3ADA-99AD-F38606E92BC1}"/>
              </a:ext>
            </a:extLst>
          </p:cNvPr>
          <p:cNvSpPr/>
          <p:nvPr/>
        </p:nvSpPr>
        <p:spPr>
          <a:xfrm>
            <a:off x="8804644" y="1643148"/>
            <a:ext cx="457200" cy="288235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&quot;No&quot; Symbol 31">
            <a:extLst>
              <a:ext uri="{FF2B5EF4-FFF2-40B4-BE49-F238E27FC236}">
                <a16:creationId xmlns:a16="http://schemas.microsoft.com/office/drawing/2014/main" id="{A2E86775-326D-358F-CE30-347327061181}"/>
              </a:ext>
            </a:extLst>
          </p:cNvPr>
          <p:cNvSpPr/>
          <p:nvPr/>
        </p:nvSpPr>
        <p:spPr>
          <a:xfrm>
            <a:off x="5021760" y="4545251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&quot;No&quot; Symbol 32">
            <a:extLst>
              <a:ext uri="{FF2B5EF4-FFF2-40B4-BE49-F238E27FC236}">
                <a16:creationId xmlns:a16="http://schemas.microsoft.com/office/drawing/2014/main" id="{523352E7-55CC-EDA3-B708-1A9908E8CD82}"/>
              </a:ext>
            </a:extLst>
          </p:cNvPr>
          <p:cNvSpPr/>
          <p:nvPr/>
        </p:nvSpPr>
        <p:spPr>
          <a:xfrm>
            <a:off x="5021762" y="5211170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&quot;No&quot; Symbol 33">
            <a:extLst>
              <a:ext uri="{FF2B5EF4-FFF2-40B4-BE49-F238E27FC236}">
                <a16:creationId xmlns:a16="http://schemas.microsoft.com/office/drawing/2014/main" id="{7B549ACA-DA29-D9B0-8B35-10D27A179D80}"/>
              </a:ext>
            </a:extLst>
          </p:cNvPr>
          <p:cNvSpPr/>
          <p:nvPr/>
        </p:nvSpPr>
        <p:spPr>
          <a:xfrm>
            <a:off x="8729050" y="3591090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&quot;No&quot; Symbol 34">
            <a:extLst>
              <a:ext uri="{FF2B5EF4-FFF2-40B4-BE49-F238E27FC236}">
                <a16:creationId xmlns:a16="http://schemas.microsoft.com/office/drawing/2014/main" id="{3F927EEF-CB63-4419-8B28-5023B0B0F12A}"/>
              </a:ext>
            </a:extLst>
          </p:cNvPr>
          <p:cNvSpPr/>
          <p:nvPr/>
        </p:nvSpPr>
        <p:spPr>
          <a:xfrm>
            <a:off x="5180785" y="5419893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&quot;No&quot; Symbol 35">
            <a:extLst>
              <a:ext uri="{FF2B5EF4-FFF2-40B4-BE49-F238E27FC236}">
                <a16:creationId xmlns:a16="http://schemas.microsoft.com/office/drawing/2014/main" id="{86FAFC07-7FC7-7BD8-9737-EAC074EDB593}"/>
              </a:ext>
            </a:extLst>
          </p:cNvPr>
          <p:cNvSpPr/>
          <p:nvPr/>
        </p:nvSpPr>
        <p:spPr>
          <a:xfrm>
            <a:off x="6134690" y="1616705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CD5A6BAF-FA1E-B8C9-5F82-6162201FABCE}"/>
              </a:ext>
            </a:extLst>
          </p:cNvPr>
          <p:cNvSpPr/>
          <p:nvPr/>
        </p:nvSpPr>
        <p:spPr>
          <a:xfrm>
            <a:off x="8672731" y="3922392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568B8553-DBD1-E9E8-BAFF-FFC99206367A}"/>
              </a:ext>
            </a:extLst>
          </p:cNvPr>
          <p:cNvSpPr/>
          <p:nvPr/>
        </p:nvSpPr>
        <p:spPr>
          <a:xfrm>
            <a:off x="3911892" y="4966002"/>
            <a:ext cx="457200" cy="288235"/>
          </a:xfrm>
          <a:prstGeom prst="noSmoking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&quot;No&quot; Symbol 38">
            <a:extLst>
              <a:ext uri="{FF2B5EF4-FFF2-40B4-BE49-F238E27FC236}">
                <a16:creationId xmlns:a16="http://schemas.microsoft.com/office/drawing/2014/main" id="{E1BBBBEB-BB5D-C425-347B-31C725058D7A}"/>
              </a:ext>
            </a:extLst>
          </p:cNvPr>
          <p:cNvSpPr/>
          <p:nvPr/>
        </p:nvSpPr>
        <p:spPr>
          <a:xfrm>
            <a:off x="6017688" y="6280435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&quot;No&quot; Symbol 39">
            <a:extLst>
              <a:ext uri="{FF2B5EF4-FFF2-40B4-BE49-F238E27FC236}">
                <a16:creationId xmlns:a16="http://schemas.microsoft.com/office/drawing/2014/main" id="{7A807CAD-6014-05FD-8C7B-C3C4B9E7D1DF}"/>
              </a:ext>
            </a:extLst>
          </p:cNvPr>
          <p:cNvSpPr/>
          <p:nvPr/>
        </p:nvSpPr>
        <p:spPr>
          <a:xfrm>
            <a:off x="9148430" y="4617092"/>
            <a:ext cx="457200" cy="288235"/>
          </a:xfrm>
          <a:prstGeom prst="noSmoking">
            <a:avLst/>
          </a:prstGeom>
          <a:solidFill>
            <a:srgbClr val="FF4B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 animBg="1"/>
      <p:bldP spid="4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CAF63-7816-5048-A663-6EB426609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153192"/>
            <a:ext cx="10515600" cy="1325563"/>
          </a:xfrm>
        </p:spPr>
        <p:txBody>
          <a:bodyPr/>
          <a:lstStyle/>
          <a:p>
            <a:r>
              <a:rPr lang="en-US" b="1" u="sng" dirty="0"/>
              <a:t>Realistic Plans </a:t>
            </a:r>
            <a:br>
              <a:rPr lang="en-US" b="1" u="sng" dirty="0"/>
            </a:br>
            <a:r>
              <a:rPr lang="en-US" sz="3600" b="1" i="1" u="sng" dirty="0"/>
              <a:t>– AWS sites with a bleak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6D9C0-7855-64D1-7882-24891B84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1690688"/>
            <a:ext cx="10515600" cy="501412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Sites to never be visited again:</a:t>
            </a:r>
          </a:p>
          <a:p>
            <a:pPr lvl="1"/>
            <a:r>
              <a:rPr lang="en-US" dirty="0"/>
              <a:t>PANDA-South – Operating in summer only</a:t>
            </a:r>
          </a:p>
          <a:p>
            <a:pPr lvl="2"/>
            <a:r>
              <a:rPr lang="en-US" dirty="0"/>
              <a:t>No plans for visit (China or USA)</a:t>
            </a:r>
          </a:p>
          <a:p>
            <a:pPr lvl="1"/>
            <a:r>
              <a:rPr lang="en-US" dirty="0"/>
              <a:t>JASE2007- Operating in summer only</a:t>
            </a:r>
          </a:p>
          <a:p>
            <a:pPr lvl="2"/>
            <a:r>
              <a:rPr lang="en-US" dirty="0"/>
              <a:t>No plans for visit (Japan or Sweden or USA)</a:t>
            </a:r>
          </a:p>
          <a:p>
            <a:pPr lvl="1"/>
            <a:r>
              <a:rPr lang="en-US" dirty="0"/>
              <a:t>Possession Island – Power system failing</a:t>
            </a:r>
          </a:p>
          <a:p>
            <a:pPr lvl="2"/>
            <a:r>
              <a:rPr lang="en-US" dirty="0"/>
              <a:t>Being replaced by Cape Hallett</a:t>
            </a:r>
          </a:p>
          <a:p>
            <a:r>
              <a:rPr lang="en-US" b="1" dirty="0"/>
              <a:t>Sites with unclear future: </a:t>
            </a:r>
          </a:p>
          <a:p>
            <a:pPr lvl="1"/>
            <a:r>
              <a:rPr lang="en-US" dirty="0"/>
              <a:t>AGO-4 - Operational</a:t>
            </a:r>
          </a:p>
          <a:p>
            <a:pPr marL="457200" lvl="1" indent="0">
              <a:buNone/>
            </a:pPr>
            <a:r>
              <a:rPr lang="en-US" dirty="0"/>
              <a:t>   AGO-5 – No longer operating/transmitting</a:t>
            </a:r>
          </a:p>
          <a:p>
            <a:pPr lvl="2"/>
            <a:r>
              <a:rPr lang="en-US" dirty="0"/>
              <a:t>AGO program has come to an end and support and removal of AGO sites is not clear</a:t>
            </a:r>
          </a:p>
          <a:p>
            <a:pPr lvl="1"/>
            <a:r>
              <a:rPr lang="en-US" dirty="0"/>
              <a:t>Whitlock (Franklin Island) – Wind sensor failure, Servicing needed</a:t>
            </a:r>
          </a:p>
          <a:p>
            <a:pPr lvl="2"/>
            <a:r>
              <a:rPr lang="en-US" dirty="0"/>
              <a:t>No ship time with </a:t>
            </a:r>
            <a:r>
              <a:rPr lang="en-US" dirty="0" err="1"/>
              <a:t>helo</a:t>
            </a:r>
            <a:r>
              <a:rPr lang="en-US" dirty="0"/>
              <a:t> support available from USA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8CAC4C1-07D4-9B18-EBD4-44DD65C7A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108" y="285136"/>
            <a:ext cx="3182983" cy="238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EDBE129-5830-4267-437F-8DEA74AB8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59" y="153192"/>
            <a:ext cx="2954840" cy="444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308F4B8-ED92-8605-1085-A8792231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71" y="2442914"/>
            <a:ext cx="2545877" cy="19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0E72B-78F2-AA34-C19D-DE4FCBF9EBCA}"/>
              </a:ext>
            </a:extLst>
          </p:cNvPr>
          <p:cNvSpPr txBox="1"/>
          <p:nvPr/>
        </p:nvSpPr>
        <p:spPr>
          <a:xfrm>
            <a:off x="7027817" y="4228466"/>
            <a:ext cx="150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Whitlock AWS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1C7D-8054-D833-DC2E-CD78D49D0E61}"/>
              </a:ext>
            </a:extLst>
          </p:cNvPr>
          <p:cNvSpPr txBox="1"/>
          <p:nvPr/>
        </p:nvSpPr>
        <p:spPr>
          <a:xfrm>
            <a:off x="11155188" y="412629"/>
            <a:ext cx="8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AGO-4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B7434-6410-96D8-256D-EEB884900EAF}"/>
              </a:ext>
            </a:extLst>
          </p:cNvPr>
          <p:cNvSpPr txBox="1"/>
          <p:nvPr/>
        </p:nvSpPr>
        <p:spPr>
          <a:xfrm>
            <a:off x="9444442" y="2554806"/>
            <a:ext cx="14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PANDA-South</a:t>
            </a:r>
          </a:p>
        </p:txBody>
      </p:sp>
    </p:spTree>
    <p:extLst>
      <p:ext uri="{BB962C8B-B14F-4D97-AF65-F5344CB8AC3E}">
        <p14:creationId xmlns:p14="http://schemas.microsoft.com/office/powerpoint/2010/main" val="4030145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445E-EFCD-0BF3-1658-FC4CA74BB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9" y="-85225"/>
            <a:ext cx="10515600" cy="1110978"/>
          </a:xfrm>
        </p:spPr>
        <p:txBody>
          <a:bodyPr/>
          <a:lstStyle/>
          <a:p>
            <a:r>
              <a:rPr lang="en-US" b="1" u="sng" dirty="0"/>
              <a:t>Retooling the Field Season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99E87-6842-7937-39FD-FA8EE070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064" y="796835"/>
            <a:ext cx="6441967" cy="6061166"/>
          </a:xfrm>
        </p:spPr>
        <p:txBody>
          <a:bodyPr>
            <a:normAutofit/>
          </a:bodyPr>
          <a:lstStyle/>
          <a:p>
            <a:r>
              <a:rPr lang="en-US" dirty="0"/>
              <a:t>Focus on the Ross Island and Ross Ice Shelf Area</a:t>
            </a:r>
          </a:p>
          <a:p>
            <a:r>
              <a:rPr lang="en-US" dirty="0"/>
              <a:t>Ross Island Area (via </a:t>
            </a:r>
            <a:r>
              <a:rPr lang="en-US" dirty="0" err="1"/>
              <a:t>Helo</a:t>
            </a:r>
            <a:r>
              <a:rPr lang="en-US" dirty="0"/>
              <a:t> or ground transportation)</a:t>
            </a:r>
          </a:p>
          <a:p>
            <a:pPr lvl="1"/>
            <a:r>
              <a:rPr lang="en-US" dirty="0"/>
              <a:t>White Island</a:t>
            </a:r>
          </a:p>
          <a:p>
            <a:pPr lvl="1"/>
            <a:r>
              <a:rPr lang="en-US" dirty="0"/>
              <a:t>Minna Bluff</a:t>
            </a:r>
          </a:p>
          <a:p>
            <a:pPr lvl="1"/>
            <a:r>
              <a:rPr lang="en-US" dirty="0"/>
              <a:t>Sarah and Willie Field</a:t>
            </a:r>
          </a:p>
          <a:p>
            <a:pPr lvl="1"/>
            <a:r>
              <a:rPr lang="en-US" dirty="0"/>
              <a:t>Cape Bird (?)</a:t>
            </a:r>
          </a:p>
          <a:p>
            <a:pPr lvl="1"/>
            <a:r>
              <a:rPr lang="en-US" dirty="0"/>
              <a:t>?</a:t>
            </a:r>
          </a:p>
          <a:p>
            <a:r>
              <a:rPr lang="en-US" dirty="0"/>
              <a:t>Ross Ice Shelf Area (via Twin Otter)</a:t>
            </a:r>
          </a:p>
          <a:p>
            <a:pPr lvl="1"/>
            <a:r>
              <a:rPr lang="en-US" dirty="0"/>
              <a:t>Vito</a:t>
            </a:r>
          </a:p>
          <a:p>
            <a:pPr lvl="1"/>
            <a:r>
              <a:rPr lang="en-US" dirty="0"/>
              <a:t>Emilia</a:t>
            </a:r>
          </a:p>
          <a:p>
            <a:pPr lvl="1"/>
            <a:r>
              <a:rPr lang="en-US" dirty="0"/>
              <a:t>Gill</a:t>
            </a:r>
          </a:p>
          <a:p>
            <a:pPr lvl="1"/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63189-C151-0C6B-1703-91898070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580" y="-418012"/>
            <a:ext cx="6268390" cy="81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22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EC72F-59E4-428C-1F7C-254C242E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049"/>
            <a:ext cx="10515600" cy="1089798"/>
          </a:xfrm>
        </p:spPr>
        <p:txBody>
          <a:bodyPr/>
          <a:lstStyle/>
          <a:p>
            <a:r>
              <a:rPr lang="en-US" b="1" u="sng" dirty="0"/>
              <a:t>The Future: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26060-D9C2-7734-5BA7-EE1AB35C4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56" y="909861"/>
            <a:ext cx="10515600" cy="5832389"/>
          </a:xfrm>
        </p:spPr>
        <p:txBody>
          <a:bodyPr>
            <a:normAutofit/>
          </a:bodyPr>
          <a:lstStyle/>
          <a:p>
            <a:r>
              <a:rPr lang="en-US" dirty="0"/>
              <a:t>Pandemic impact</a:t>
            </a:r>
          </a:p>
          <a:p>
            <a:pPr lvl="1"/>
            <a:r>
              <a:rPr lang="en-US" dirty="0"/>
              <a:t>No deployment in 2020-2021</a:t>
            </a:r>
          </a:p>
          <a:p>
            <a:pPr lvl="1"/>
            <a:r>
              <a:rPr lang="en-US" dirty="0"/>
              <a:t>Limited field work in 2021-2022 and 2022-2023</a:t>
            </a:r>
          </a:p>
          <a:p>
            <a:pPr lvl="1"/>
            <a:r>
              <a:rPr lang="en-US" dirty="0"/>
              <a:t>No work in West Antarctica for 4 years</a:t>
            </a:r>
          </a:p>
          <a:p>
            <a:pPr lvl="2"/>
            <a:r>
              <a:rPr lang="en-US" dirty="0"/>
              <a:t>Some sites not visited for up to 7 years!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Dramatic</a:t>
            </a:r>
            <a:r>
              <a:rPr lang="en-US" dirty="0"/>
              <a:t> Cost Increases</a:t>
            </a:r>
          </a:p>
          <a:p>
            <a:pPr lvl="1"/>
            <a:r>
              <a:rPr lang="en-US" dirty="0"/>
              <a:t>2019 </a:t>
            </a:r>
            <a:r>
              <a:rPr lang="en-US" dirty="0">
                <a:sym typeface="Wingdings" pitchFamily="2" charset="2"/>
              </a:rPr>
              <a:t> 2023</a:t>
            </a:r>
            <a:endParaRPr lang="en-US" dirty="0"/>
          </a:p>
          <a:p>
            <a:pPr lvl="2"/>
            <a:r>
              <a:rPr lang="en-US" dirty="0"/>
              <a:t>Paro. Pressure – $4450 </a:t>
            </a:r>
            <a:r>
              <a:rPr lang="en-US" dirty="0">
                <a:sym typeface="Wingdings" pitchFamily="2" charset="2"/>
              </a:rPr>
              <a:t> $5000</a:t>
            </a:r>
            <a:endParaRPr lang="en-US" dirty="0"/>
          </a:p>
          <a:p>
            <a:pPr lvl="2"/>
            <a:r>
              <a:rPr lang="en-US" dirty="0"/>
              <a:t>HMP RH – $755 </a:t>
            </a:r>
            <a:r>
              <a:rPr lang="en-US" dirty="0">
                <a:sym typeface="Wingdings" pitchFamily="2" charset="2"/>
              </a:rPr>
              <a:t> $920</a:t>
            </a:r>
            <a:endParaRPr lang="en-US" dirty="0"/>
          </a:p>
          <a:p>
            <a:pPr lvl="2"/>
            <a:r>
              <a:rPr lang="en-US" dirty="0"/>
              <a:t>CR1000 – $1900 </a:t>
            </a:r>
            <a:r>
              <a:rPr lang="en-US" dirty="0">
                <a:sym typeface="Wingdings" pitchFamily="2" charset="2"/>
              </a:rPr>
              <a:t> $2550</a:t>
            </a:r>
            <a:endParaRPr lang="en-US" dirty="0"/>
          </a:p>
          <a:p>
            <a:pPr lvl="2"/>
            <a:r>
              <a:rPr lang="en-US" dirty="0"/>
              <a:t>CNR4 Radiation – $7000 </a:t>
            </a:r>
            <a:r>
              <a:rPr lang="en-US" dirty="0">
                <a:sym typeface="Wingdings" pitchFamily="2" charset="2"/>
              </a:rPr>
              <a:t> $11000</a:t>
            </a:r>
            <a:endParaRPr lang="en-US" dirty="0"/>
          </a:p>
          <a:p>
            <a:pPr lvl="2"/>
            <a:r>
              <a:rPr lang="en-US" dirty="0"/>
              <a:t>Cargo Cost $700 </a:t>
            </a:r>
            <a:r>
              <a:rPr lang="en-US" dirty="0">
                <a:sym typeface="Wingdings" pitchFamily="2" charset="2"/>
              </a:rPr>
              <a:t> $1400</a:t>
            </a:r>
          </a:p>
          <a:p>
            <a:pPr lvl="1"/>
            <a:r>
              <a:rPr lang="en-US" dirty="0">
                <a:sym typeface="Wingdings" pitchFamily="2" charset="2"/>
              </a:rPr>
              <a:t>10% to 50% increases!!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DACAF-5180-C23E-7B37-EA186CD3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51598"/>
            <a:ext cx="5635455" cy="4226592"/>
          </a:xfrm>
          <a:prstGeom prst="rect">
            <a:avLst/>
          </a:prstGeom>
        </p:spPr>
      </p:pic>
      <p:pic>
        <p:nvPicPr>
          <p:cNvPr id="5" name="Picture 4" descr="A weather station in the snow&#10;&#10;Description automatically generated with medium confidence">
            <a:extLst>
              <a:ext uri="{FF2B5EF4-FFF2-40B4-BE49-F238E27FC236}">
                <a16:creationId xmlns:a16="http://schemas.microsoft.com/office/drawing/2014/main" id="{877752B3-4866-1573-2D92-C756DEF02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209" y="279810"/>
            <a:ext cx="2361893" cy="3149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C1B10-657E-15BD-45C0-C6C17E8B8335}"/>
              </a:ext>
            </a:extLst>
          </p:cNvPr>
          <p:cNvSpPr txBox="1"/>
          <p:nvPr/>
        </p:nvSpPr>
        <p:spPr>
          <a:xfrm>
            <a:off x="7546694" y="1689904"/>
            <a:ext cx="202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 courtesy of Taylor Norton</a:t>
            </a:r>
          </a:p>
        </p:txBody>
      </p:sp>
    </p:spTree>
    <p:extLst>
      <p:ext uri="{BB962C8B-B14F-4D97-AF65-F5344CB8AC3E}">
        <p14:creationId xmlns:p14="http://schemas.microsoft.com/office/powerpoint/2010/main" val="4181283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8675</TotalTime>
  <Words>881</Words>
  <Application>Microsoft Macintosh PowerPoint</Application>
  <PresentationFormat>Widescreen</PresentationFormat>
  <Paragraphs>159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Red Hat Text</vt:lpstr>
      <vt:lpstr>Office Theme</vt:lpstr>
      <vt:lpstr>PowerPoint Presentation</vt:lpstr>
      <vt:lpstr>Outline</vt:lpstr>
      <vt:lpstr>Field Season 2023-2024</vt:lpstr>
      <vt:lpstr>PowerPoint Presentation</vt:lpstr>
      <vt:lpstr>PowerPoint Presentation</vt:lpstr>
      <vt:lpstr>The Future: Network Status</vt:lpstr>
      <vt:lpstr>Realistic Plans  – AWS sites with a bleak future</vt:lpstr>
      <vt:lpstr>Retooling the Field Season</vt:lpstr>
      <vt:lpstr>The Future: Challenges</vt:lpstr>
      <vt:lpstr>The Future AWS Program</vt:lpstr>
      <vt:lpstr>Unfinished Business</vt:lpstr>
      <vt:lpstr>Homework: Please send updates on this map! Email corrections &amp; updates to mattl@ssec.wisc.edu Requirements: Name, Latitude, Longitude, Elevation</vt:lpstr>
      <vt:lpstr>AWS Data: Where can I get some??</vt:lpstr>
      <vt:lpstr>Congratulations Lee!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AWS: The Future</dc:title>
  <dc:creator>Lazzara, Matthew A</dc:creator>
  <cp:lastModifiedBy>Lazzara, Matthew A</cp:lastModifiedBy>
  <cp:revision>52</cp:revision>
  <dcterms:created xsi:type="dcterms:W3CDTF">2023-05-20T22:09:19Z</dcterms:created>
  <dcterms:modified xsi:type="dcterms:W3CDTF">2023-05-27T01:45:28Z</dcterms:modified>
</cp:coreProperties>
</file>