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1" r:id="rId2"/>
  </p:sldMasterIdLst>
  <p:notesMasterIdLst>
    <p:notesMasterId r:id="rId22"/>
  </p:notesMasterIdLst>
  <p:sldIdLst>
    <p:sldId id="256" r:id="rId3"/>
    <p:sldId id="264" r:id="rId4"/>
    <p:sldId id="274" r:id="rId5"/>
    <p:sldId id="265" r:id="rId6"/>
    <p:sldId id="267" r:id="rId7"/>
    <p:sldId id="268" r:id="rId8"/>
    <p:sldId id="266" r:id="rId9"/>
    <p:sldId id="257" r:id="rId10"/>
    <p:sldId id="269" r:id="rId11"/>
    <p:sldId id="271" r:id="rId12"/>
    <p:sldId id="272" r:id="rId13"/>
    <p:sldId id="270" r:id="rId14"/>
    <p:sldId id="275" r:id="rId15"/>
    <p:sldId id="276" r:id="rId16"/>
    <p:sldId id="277" r:id="rId17"/>
    <p:sldId id="279" r:id="rId18"/>
    <p:sldId id="278" r:id="rId19"/>
    <p:sldId id="281" r:id="rId20"/>
    <p:sldId id="280" r:id="rId21"/>
  </p:sldIdLst>
  <p:sldSz cx="9144000" cy="6858000" type="screen4x3"/>
  <p:notesSz cx="7010400" cy="9296400"/>
  <p:embeddedFontLst>
    <p:embeddedFont>
      <p:font typeface="Adobe Devanagari" panose="02040503050201020203" pitchFamily="18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595"/>
  </p:normalViewPr>
  <p:slideViewPr>
    <p:cSldViewPr snapToGrid="0">
      <p:cViewPr varScale="1">
        <p:scale>
          <a:sx n="113" d="100"/>
          <a:sy n="113" d="100"/>
        </p:scale>
        <p:origin x="1560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NOTE: Background image can be used as is or changed for a particular presentation in the “Slide Master” button found under the “View” tab.  </a:t>
            </a: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8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90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subTitle" idx="1"/>
          </p:nvPr>
        </p:nvSpPr>
        <p:spPr>
          <a:xfrm>
            <a:off x="1371600" y="36115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title" idx="2"/>
          </p:nvPr>
        </p:nvSpPr>
        <p:spPr>
          <a:xfrm>
            <a:off x="457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32760"/>
            <a:ext cx="8227800" cy="62352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6200" cy="3976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947160" y="1604520"/>
            <a:ext cx="466200" cy="3976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dobe Devanagari" panose="02040503050201020203" pitchFamily="18" charset="0"/>
              </a:defRPr>
            </a:lvl1pPr>
          </a:lstStyle>
          <a:p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13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0BF0FC-761A-8F43-A5DF-B3C95E70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51" r="5897"/>
          <a:stretch/>
        </p:blipFill>
        <p:spPr>
          <a:xfrm>
            <a:off x="0" y="2485"/>
            <a:ext cx="9144000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319" y="2282562"/>
            <a:ext cx="914268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9144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462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4700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5"/>
          <p:cNvPicPr preferRelativeResize="0"/>
          <p:nvPr/>
        </p:nvPicPr>
        <p:blipFill rotWithShape="1">
          <a:blip r:embed="rId10">
            <a:alphaModFix/>
          </a:blip>
          <a:srcRect b="64457"/>
          <a:stretch/>
        </p:blipFill>
        <p:spPr>
          <a:xfrm>
            <a:off x="0" y="6217500"/>
            <a:ext cx="9144000" cy="65001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5"/>
          <p:cNvSpPr/>
          <p:nvPr/>
        </p:nvSpPr>
        <p:spPr>
          <a:xfrm>
            <a:off x="-1" y="0"/>
            <a:ext cx="9144001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96" name="Google Shape;96;p25"/>
          <p:cNvCxnSpPr/>
          <p:nvPr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7" name="Google Shape;97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1957670" y="2968635"/>
            <a:ext cx="52286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</a:t>
            </a:r>
            <a:r>
              <a:rPr lang="en-US" sz="3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June </a:t>
            </a:r>
            <a:r>
              <a:rPr lang="en-US" sz="30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</a:t>
            </a:r>
            <a:endParaRPr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34" name="Google Shape;134;p35"/>
          <p:cNvSpPr/>
          <p:nvPr/>
        </p:nvSpPr>
        <p:spPr>
          <a:xfrm>
            <a:off x="778917" y="3522633"/>
            <a:ext cx="758613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on Antarctic Meteorology and Climate – Madison, WI</a:t>
            </a:r>
            <a:endParaRPr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35" name="Google Shape;135;p35"/>
          <p:cNvSpPr txBox="1"/>
          <p:nvPr/>
        </p:nvSpPr>
        <p:spPr>
          <a:xfrm>
            <a:off x="2855084" y="6348765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b="1" dirty="0" smtClean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 June</a:t>
            </a:r>
            <a:r>
              <a:rPr lang="en-US" sz="1400" b="1" i="0" u="none" strike="noStrike" cap="none" dirty="0" smtClean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2023</a:t>
            </a:r>
            <a:endParaRPr dirty="0">
              <a:solidFill>
                <a:srgbClr val="434343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2090694" y="5489631"/>
            <a:ext cx="4962581" cy="85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 smtClean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Kevin W. Manning &amp; Jordan G. Powers</a:t>
            </a:r>
            <a:endParaRPr dirty="0">
              <a:solidFill>
                <a:srgbClr val="434343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 dirty="0" smtClean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Center for Atmospheric Research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solidFill>
                  <a:srgbClr val="434343"/>
                </a:solidFill>
                <a:latin typeface="Helvetica Neue"/>
                <a:cs typeface="Adobe Devanagari" panose="02040503050201020203" pitchFamily="18" charset="0"/>
                <a:sym typeface="Helvetica Neue"/>
              </a:rPr>
              <a:t>Boulder, CO</a:t>
            </a:r>
            <a:endParaRPr dirty="0">
              <a:solidFill>
                <a:srgbClr val="434343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microphysics – More cloud?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7"/>
          <a:stretch/>
        </p:blipFill>
        <p:spPr>
          <a:xfrm>
            <a:off x="0" y="1782233"/>
            <a:ext cx="8886171" cy="43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" y="905925"/>
            <a:ext cx="819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  <a:cs typeface="Adobe Devanagari" panose="02040503050201020203" pitchFamily="18" charset="0"/>
              </a:rPr>
              <a:t>McMurdo – total microphysical species content – mean &amp; standard deviation</a:t>
            </a:r>
          </a:p>
          <a:p>
            <a:pPr algn="ctr"/>
            <a:r>
              <a:rPr lang="en-US" sz="1800" dirty="0" smtClean="0">
                <a:latin typeface="+mj-lt"/>
                <a:cs typeface="Adobe Devanagari" panose="02040503050201020203" pitchFamily="18" charset="0"/>
              </a:rPr>
              <a:t>24-hour forecasts – 15 Nov 2022 through 14 Feb 2023</a:t>
            </a:r>
            <a:endParaRPr lang="en-US" sz="1800" dirty="0">
              <a:latin typeface="+mj-lt"/>
              <a:cs typeface="Adobe Devanagari" panose="02040503050201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466" y="2527299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+mj-lt"/>
                <a:cs typeface="Adobe Devanagari" panose="02040503050201020203" pitchFamily="18" charset="0"/>
              </a:rPr>
              <a:t>BLUE:  Noah/WSM5 – current setup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  <a:cs typeface="Adobe Devanagari" panose="02040503050201020203" pitchFamily="18" charset="0"/>
              </a:rPr>
              <a:t>RED:  Noah-MP/Morrison – proposed</a:t>
            </a:r>
            <a:endParaRPr lang="en-US" dirty="0">
              <a:solidFill>
                <a:srgbClr val="FF0000"/>
              </a:solidFill>
              <a:latin typeface="+mn-lt"/>
              <a:cs typeface="Adobe Devanagari" panose="02040503050201020203" pitchFamily="18" charset="0"/>
            </a:endParaRPr>
          </a:p>
        </p:txBody>
      </p:sp>
      <p:sp>
        <p:nvSpPr>
          <p:cNvPr id="7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77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635147"/>
            <a:ext cx="4571904" cy="2230063"/>
            <a:chOff x="96" y="3962400"/>
            <a:chExt cx="4571904" cy="2230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74"/>
            <a:stretch/>
          </p:blipFill>
          <p:spPr>
            <a:xfrm>
              <a:off x="96" y="3962400"/>
              <a:ext cx="4571904" cy="22300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83733" y="471170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cs typeface="Adobe Devanagari" panose="02040503050201020203" pitchFamily="18" charset="0"/>
                </a:rPr>
                <a:t>Pole</a:t>
              </a:r>
              <a:endParaRPr lang="en-US" dirty="0">
                <a:latin typeface="+mj-lt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034" y="2319690"/>
            <a:ext cx="4571904" cy="2208896"/>
            <a:chOff x="63548" y="1684966"/>
            <a:chExt cx="4571904" cy="22088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82"/>
            <a:stretch/>
          </p:blipFill>
          <p:spPr>
            <a:xfrm>
              <a:off x="63548" y="1684966"/>
              <a:ext cx="4571904" cy="22088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9733" y="2535767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+mj-lt"/>
                  <a:cs typeface="Adobe Devanagari" panose="02040503050201020203" pitchFamily="18" charset="0"/>
                </a:rPr>
                <a:t>Neumayer</a:t>
              </a:r>
              <a:endParaRPr lang="en-US" dirty="0">
                <a:latin typeface="+mj-lt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96" y="4652081"/>
            <a:ext cx="4571904" cy="2213129"/>
            <a:chOff x="0" y="0"/>
            <a:chExt cx="4571904" cy="22131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21"/>
            <a:stretch/>
          </p:blipFill>
          <p:spPr>
            <a:xfrm>
              <a:off x="0" y="0"/>
              <a:ext cx="4571904" cy="221312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01700" y="833967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+mj-lt"/>
                  <a:cs typeface="Adobe Devanagari" panose="02040503050201020203" pitchFamily="18" charset="0"/>
                </a:rPr>
                <a:t>Rothera</a:t>
              </a:r>
              <a:endParaRPr lang="en-US" dirty="0">
                <a:latin typeface="+mj-lt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1904" y="0"/>
            <a:ext cx="4571904" cy="2200429"/>
            <a:chOff x="4783715" y="876301"/>
            <a:chExt cx="4571904" cy="2200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06"/>
            <a:stretch/>
          </p:blipFill>
          <p:spPr>
            <a:xfrm>
              <a:off x="4783715" y="876301"/>
              <a:ext cx="4571904" cy="220042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42000" y="1638526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cs typeface="Adobe Devanagari" panose="02040503050201020203" pitchFamily="18" charset="0"/>
                </a:rPr>
                <a:t>Davis</a:t>
              </a:r>
              <a:endParaRPr lang="en-US" dirty="0">
                <a:latin typeface="+mj-lt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96" y="2332390"/>
            <a:ext cx="4571904" cy="2221596"/>
            <a:chOff x="4571904" y="2200429"/>
            <a:chExt cx="4571904" cy="22215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97"/>
            <a:stretch/>
          </p:blipFill>
          <p:spPr>
            <a:xfrm>
              <a:off x="4571904" y="2200429"/>
              <a:ext cx="4571904" cy="222159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566833" y="317049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cs typeface="Adobe Devanagari" panose="02040503050201020203" pitchFamily="18" charset="0"/>
                </a:rPr>
                <a:t>Syowa</a:t>
              </a:r>
              <a:endParaRPr lang="en-US" dirty="0">
                <a:latin typeface="+mj-lt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-25400"/>
            <a:ext cx="4571904" cy="2221595"/>
            <a:chOff x="4572096" y="4643615"/>
            <a:chExt cx="4571904" cy="222159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97"/>
            <a:stretch/>
          </p:blipFill>
          <p:spPr>
            <a:xfrm>
              <a:off x="4572096" y="4643615"/>
              <a:ext cx="4571904" cy="222159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48300" y="5498648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  <a:cs typeface="Adobe Devanagari" panose="02040503050201020203" pitchFamily="18" charset="0"/>
                </a:rPr>
                <a:t>Casey</a:t>
              </a:r>
              <a:endParaRPr lang="en-US" dirty="0">
                <a:latin typeface="+mn-lt"/>
                <a:cs typeface="Adobe Devanagari" panose="02040503050201020203" pitchFamily="18" charset="0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4626938" y="-114300"/>
            <a:ext cx="46446" cy="722206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2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– longer term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0300"/>
            <a:ext cx="8229600" cy="4788639"/>
          </a:xfrm>
        </p:spPr>
        <p:txBody>
          <a:bodyPr/>
          <a:lstStyle/>
          <a:p>
            <a:r>
              <a:rPr lang="en-US" dirty="0" smtClean="0"/>
              <a:t>Possible use of Graphical Processing Units (GPU):</a:t>
            </a:r>
          </a:p>
          <a:p>
            <a:pPr lvl="1"/>
            <a:r>
              <a:rPr lang="en-US" dirty="0" smtClean="0"/>
              <a:t>AMPS (WRF) ensemble (two domains)</a:t>
            </a:r>
          </a:p>
          <a:p>
            <a:pPr lvl="2"/>
            <a:r>
              <a:rPr lang="en-US" dirty="0" smtClean="0"/>
              <a:t>Full 5-domain WRF configuration not well suited to GPU processing</a:t>
            </a:r>
          </a:p>
          <a:p>
            <a:pPr lvl="1"/>
            <a:r>
              <a:rPr lang="en-US" dirty="0" smtClean="0"/>
              <a:t>MPAS</a:t>
            </a:r>
          </a:p>
          <a:p>
            <a:pPr lvl="2"/>
            <a:r>
              <a:rPr lang="en-US" dirty="0" smtClean="0"/>
              <a:t>GPU version of latest MPAS needed</a:t>
            </a:r>
          </a:p>
          <a:p>
            <a:endParaRPr lang="en-US" dirty="0" smtClean="0"/>
          </a:p>
          <a:p>
            <a:r>
              <a:rPr lang="en-US" dirty="0" smtClean="0"/>
              <a:t>Explore transition away from WRF and toward MPAS</a:t>
            </a:r>
          </a:p>
          <a:p>
            <a:pPr lvl="1"/>
            <a:r>
              <a:rPr lang="en-US" dirty="0" smtClean="0"/>
              <a:t>Challenges:</a:t>
            </a:r>
          </a:p>
          <a:p>
            <a:pPr lvl="2"/>
            <a:r>
              <a:rPr lang="en-US" dirty="0" smtClean="0"/>
              <a:t>Broad range of mesh resolution (24 km to 888 m in WRF).</a:t>
            </a:r>
          </a:p>
          <a:p>
            <a:pPr lvl="2"/>
            <a:r>
              <a:rPr lang="en-US" dirty="0" smtClean="0"/>
              <a:t>Ensemble</a:t>
            </a:r>
          </a:p>
          <a:p>
            <a:pPr lvl="1"/>
            <a:r>
              <a:rPr lang="en-US" dirty="0" smtClean="0"/>
              <a:t>Possibly make use of</a:t>
            </a:r>
          </a:p>
          <a:p>
            <a:pPr lvl="2"/>
            <a:r>
              <a:rPr lang="en-US" dirty="0" smtClean="0"/>
              <a:t>Regional MPAS</a:t>
            </a:r>
          </a:p>
          <a:p>
            <a:pPr lvl="2"/>
            <a:r>
              <a:rPr lang="en-US" dirty="0" smtClean="0"/>
              <a:t>GPUs</a:t>
            </a:r>
          </a:p>
          <a:p>
            <a:pPr lvl="2"/>
            <a:r>
              <a:rPr lang="en-US" dirty="0" smtClean="0"/>
              <a:t>One-way nesting (MPAS –to– MPAS)</a:t>
            </a:r>
          </a:p>
          <a:p>
            <a:pPr lvl="2"/>
            <a:r>
              <a:rPr lang="en-US" dirty="0" smtClean="0"/>
              <a:t>One-way nesting (MPAS –to– WRF)</a:t>
            </a:r>
            <a:endParaRPr lang="en-US" dirty="0"/>
          </a:p>
        </p:txBody>
      </p:sp>
      <p:sp>
        <p:nvSpPr>
          <p:cNvPr id="5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2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2505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67" y="1807"/>
            <a:ext cx="4571904" cy="685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6" y="1807"/>
            <a:ext cx="4571904" cy="68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47" y="0"/>
            <a:ext cx="4571904" cy="685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1" y="1807"/>
            <a:ext cx="4571904" cy="68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807"/>
            <a:ext cx="4571904" cy="68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904" cy="68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"/>
            <a:ext cx="4571904" cy="68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48" y="1807"/>
            <a:ext cx="4571904" cy="68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320"/>
          <p:cNvPicPr/>
          <p:nvPr/>
        </p:nvPicPr>
        <p:blipFill>
          <a:blip r:embed="rId2"/>
          <a:srcRect r="17184"/>
          <a:stretch/>
        </p:blipFill>
        <p:spPr>
          <a:xfrm>
            <a:off x="3045600" y="366480"/>
            <a:ext cx="5288040" cy="5393520"/>
          </a:xfrm>
          <a:prstGeom prst="rect">
            <a:avLst/>
          </a:prstGeom>
          <a:ln>
            <a:noFill/>
          </a:ln>
        </p:spPr>
      </p:pic>
      <p:pic>
        <p:nvPicPr>
          <p:cNvPr id="322" name="Content Placeholder 5"/>
          <p:cNvPicPr/>
          <p:nvPr/>
        </p:nvPicPr>
        <p:blipFill>
          <a:blip r:embed="rId3"/>
          <a:srcRect l="14797" t="598" r="14436" b="10604"/>
          <a:stretch/>
        </p:blipFill>
        <p:spPr>
          <a:xfrm>
            <a:off x="32760" y="822960"/>
            <a:ext cx="3233160" cy="4183920"/>
          </a:xfrm>
          <a:prstGeom prst="rect">
            <a:avLst/>
          </a:prstGeom>
          <a:ln>
            <a:noFill/>
          </a:ln>
        </p:spPr>
      </p:pic>
      <p:pic>
        <p:nvPicPr>
          <p:cNvPr id="323" name="Picture 322"/>
          <p:cNvPicPr/>
          <p:nvPr/>
        </p:nvPicPr>
        <p:blipFill>
          <a:blip r:embed="rId2"/>
          <a:srcRect l="87103"/>
          <a:stretch/>
        </p:blipFill>
        <p:spPr>
          <a:xfrm>
            <a:off x="8321040" y="366480"/>
            <a:ext cx="822240" cy="539352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8703360" y="274320"/>
            <a:ext cx="54792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215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Antarctic Mesoscale Prediction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Funded by NSF-OPP for support of USAP weather forecasters</a:t>
            </a:r>
          </a:p>
          <a:p>
            <a:r>
              <a:rPr lang="en-US" dirty="0" smtClean="0"/>
              <a:t>Based on NCAR’s WRF and MPAS community models</a:t>
            </a:r>
          </a:p>
          <a:p>
            <a:pPr lvl="1"/>
            <a:r>
              <a:rPr lang="en-US" dirty="0" smtClean="0"/>
              <a:t>Antarctic tunings and modifications</a:t>
            </a:r>
          </a:p>
          <a:p>
            <a:pPr lvl="1"/>
            <a:r>
              <a:rPr lang="en-US" dirty="0" smtClean="0"/>
              <a:t>Long-term collaboration with OSU/BPCRC’s Polar-WRF effort</a:t>
            </a:r>
          </a:p>
          <a:p>
            <a:r>
              <a:rPr lang="en-US" dirty="0" smtClean="0"/>
              <a:t>Run on NCAR’s supercomputers</a:t>
            </a:r>
          </a:p>
          <a:p>
            <a:pPr lvl="1"/>
            <a:r>
              <a:rPr lang="en-US" dirty="0" smtClean="0"/>
              <a:t>Funding from NSF-OPP for computing time and support</a:t>
            </a:r>
          </a:p>
          <a:p>
            <a:r>
              <a:rPr lang="en-US" dirty="0" smtClean="0"/>
              <a:t>Real-time graphics, tables, data files posted to AMPS web site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</a:rPr>
              <a:t>https://www2.mmm.ucar.edu/rt/amps</a:t>
            </a:r>
            <a:endParaRPr lang="en-US" u="sng" dirty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Many products designed in consultation with Antarctic forecasters</a:t>
            </a:r>
          </a:p>
          <a:p>
            <a:r>
              <a:rPr lang="en-US" dirty="0" smtClean="0"/>
              <a:t>20+ year archive of AMPS forecast data (MM5 and WRF eras)</a:t>
            </a:r>
          </a:p>
          <a:p>
            <a:r>
              <a:rPr lang="en-US" dirty="0" smtClean="0"/>
              <a:t>Field experiment support</a:t>
            </a:r>
          </a:p>
          <a:p>
            <a:r>
              <a:rPr lang="en-US" dirty="0" smtClean="0"/>
              <a:t>International collaborations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854583"/>
            <a:ext cx="8229600" cy="74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Real-time NWP customized for Antarctica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6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5"/>
          <p:cNvSpPr/>
          <p:nvPr/>
        </p:nvSpPr>
        <p:spPr>
          <a:xfrm>
            <a:off x="6105600" y="6492960"/>
            <a:ext cx="27421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3EC9FC6F-A451-43B1-83C8-1098679B0ED4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3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dobe Devanagari" panose="020405030502010202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0103" y="694420"/>
            <a:ext cx="5532064" cy="5524951"/>
            <a:chOff x="2490103" y="694420"/>
            <a:chExt cx="5532064" cy="5524951"/>
          </a:xfrm>
        </p:grpSpPr>
        <p:pic>
          <p:nvPicPr>
            <p:cNvPr id="222" name="Content Placeholder 5"/>
            <p:cNvPicPr/>
            <p:nvPr/>
          </p:nvPicPr>
          <p:blipFill>
            <a:blip r:embed="rId2"/>
            <a:srcRect l="14797" t="598" r="14436" b="10604"/>
            <a:stretch/>
          </p:blipFill>
          <p:spPr>
            <a:xfrm>
              <a:off x="2490103" y="694420"/>
              <a:ext cx="4459697" cy="5524951"/>
            </a:xfrm>
            <a:prstGeom prst="rect">
              <a:avLst/>
            </a:prstGeom>
            <a:ln>
              <a:noFill/>
            </a:ln>
          </p:spPr>
        </p:pic>
        <p:sp>
          <p:nvSpPr>
            <p:cNvPr id="223" name="CustomShape 6"/>
            <p:cNvSpPr/>
            <p:nvPr/>
          </p:nvSpPr>
          <p:spPr>
            <a:xfrm>
              <a:off x="5862354" y="753040"/>
              <a:ext cx="962280" cy="45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400" spc="-1" dirty="0" smtClean="0"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</a:rPr>
                <a:t>24-km</a:t>
              </a:r>
              <a:endPara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endParaRPr>
            </a:p>
          </p:txBody>
        </p:sp>
        <p:sp>
          <p:nvSpPr>
            <p:cNvPr id="224" name="CustomShape 7"/>
            <p:cNvSpPr/>
            <p:nvPr/>
          </p:nvSpPr>
          <p:spPr>
            <a:xfrm>
              <a:off x="5415126" y="1758546"/>
              <a:ext cx="808200" cy="45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Arial"/>
                </a:rPr>
                <a:t>8-km</a:t>
              </a:r>
              <a:endPara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endParaRPr>
            </a:p>
          </p:txBody>
        </p:sp>
        <p:sp>
          <p:nvSpPr>
            <p:cNvPr id="225" name="CustomShape 8"/>
            <p:cNvSpPr/>
            <p:nvPr/>
          </p:nvSpPr>
          <p:spPr>
            <a:xfrm>
              <a:off x="5346447" y="4339770"/>
              <a:ext cx="570600" cy="3846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Arial"/>
                </a:rPr>
                <a:t>2.7-km</a:t>
              </a:r>
              <a:endPara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endParaRPr>
            </a:p>
          </p:txBody>
        </p:sp>
        <p:sp>
          <p:nvSpPr>
            <p:cNvPr id="226" name="CustomShape 9"/>
            <p:cNvSpPr/>
            <p:nvPr/>
          </p:nvSpPr>
          <p:spPr>
            <a:xfrm>
              <a:off x="4501347" y="2377440"/>
              <a:ext cx="570600" cy="242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/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Arial"/>
                </a:rPr>
                <a:t>2.7-km</a:t>
              </a:r>
              <a:endPara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endParaRPr>
            </a:p>
          </p:txBody>
        </p:sp>
        <p:sp>
          <p:nvSpPr>
            <p:cNvPr id="227" name="CustomShape 10"/>
            <p:cNvSpPr/>
            <p:nvPr/>
          </p:nvSpPr>
          <p:spPr>
            <a:xfrm>
              <a:off x="7078739" y="2377440"/>
              <a:ext cx="943428" cy="28800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45000"/>
            <a:lstStyle/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Arial"/>
                </a:rPr>
                <a:t>0.89-km</a:t>
              </a:r>
              <a:endParaRPr lang="en-US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endParaRPr>
            </a:p>
          </p:txBody>
        </p:sp>
        <p:sp>
          <p:nvSpPr>
            <p:cNvPr id="228" name="CustomShape 11"/>
            <p:cNvSpPr/>
            <p:nvPr/>
          </p:nvSpPr>
          <p:spPr>
            <a:xfrm rot="10800000" flipV="1">
              <a:off x="4715716" y="2486815"/>
              <a:ext cx="2229850" cy="485301"/>
            </a:xfrm>
            <a:prstGeom prst="curvedConnector3">
              <a:avLst>
                <a:gd name="adj1" fmla="val 53906"/>
              </a:avLst>
            </a:prstGeom>
            <a:noFill/>
            <a:ln>
              <a:solidFill>
                <a:schemeClr val="tx1"/>
              </a:solidFill>
              <a:round/>
              <a:tailEnd type="arrow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4" name="Google Shape;143;p36"/>
          <p:cNvSpPr txBox="1"/>
          <p:nvPr/>
        </p:nvSpPr>
        <p:spPr>
          <a:xfrm>
            <a:off x="1187392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AMPS grids (WRF)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41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AMPS Computing 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73867"/>
            <a:ext cx="8229600" cy="3635585"/>
          </a:xfrm>
        </p:spPr>
        <p:txBody>
          <a:bodyPr/>
          <a:lstStyle/>
          <a:p>
            <a:r>
              <a:rPr lang="en-US" dirty="0" smtClean="0"/>
              <a:t>New NCAR supercomputer “Derecho” on-site</a:t>
            </a:r>
          </a:p>
          <a:p>
            <a:pPr lvl="1"/>
            <a:r>
              <a:rPr lang="en-US" dirty="0" smtClean="0"/>
              <a:t>NSF-OPP contributed funds to Derecho acquisition for running AMPS</a:t>
            </a:r>
          </a:p>
          <a:p>
            <a:pPr lvl="1"/>
            <a:r>
              <a:rPr lang="en-US" dirty="0" smtClean="0"/>
              <a:t>NCAR community supercomputer (hosts thousands of users)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urrently being tested and configured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</a:rPr>
              <a:t>https://www2.cisl.ucar.edu/computing-data/computing</a:t>
            </a:r>
          </a:p>
          <a:p>
            <a:r>
              <a:rPr lang="en-US" dirty="0" smtClean="0"/>
              <a:t>Expect to be running AMPS on Derecho before the year’s end</a:t>
            </a:r>
          </a:p>
          <a:p>
            <a:pPr lvl="1"/>
            <a:r>
              <a:rPr lang="en-US" dirty="0" smtClean="0"/>
              <a:t>Expect ~2.5x computing power for AMPS over current hardware</a:t>
            </a:r>
          </a:p>
          <a:p>
            <a:pPr lvl="2"/>
            <a:r>
              <a:rPr lang="en-US" dirty="0" smtClean="0"/>
              <a:t>More detailed microphysics</a:t>
            </a:r>
          </a:p>
          <a:p>
            <a:pPr lvl="2"/>
            <a:r>
              <a:rPr lang="en-US" dirty="0" smtClean="0"/>
              <a:t>Enhance AMPS ensemble with more members</a:t>
            </a:r>
          </a:p>
          <a:p>
            <a:pPr lvl="2"/>
            <a:r>
              <a:rPr lang="en-US" dirty="0" smtClean="0"/>
              <a:t>MPAS development</a:t>
            </a:r>
          </a:p>
          <a:p>
            <a:pPr marL="573723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475" b="15690"/>
          <a:stretch/>
        </p:blipFill>
        <p:spPr>
          <a:xfrm>
            <a:off x="1302327" y="971541"/>
            <a:ext cx="6539345" cy="1552575"/>
          </a:xfrm>
          <a:prstGeom prst="rect">
            <a:avLst/>
          </a:prstGeom>
        </p:spPr>
      </p:pic>
      <p:sp>
        <p:nvSpPr>
          <p:cNvPr id="6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59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product – external wave model output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 products derived from NOAA’s WAVEWATCH III model output</a:t>
            </a:r>
          </a:p>
          <a:p>
            <a:pPr lvl="1"/>
            <a:r>
              <a:rPr lang="en-US" dirty="0" smtClean="0"/>
              <a:t>Independent of AMPS</a:t>
            </a:r>
          </a:p>
          <a:p>
            <a:pPr lvl="1"/>
            <a:r>
              <a:rPr lang="en-US" dirty="0" smtClean="0"/>
              <a:t>Reflects the forcing (winds, storm systems, etc.) of NOAA’s models, not AMPS</a:t>
            </a:r>
          </a:p>
          <a:p>
            <a:pPr lvl="1"/>
            <a:r>
              <a:rPr lang="en-US" dirty="0" smtClean="0"/>
              <a:t>Fields available on ship-following windows and Christchurch-McMurdo window</a:t>
            </a:r>
          </a:p>
          <a:p>
            <a:pPr lvl="1"/>
            <a:r>
              <a:rPr lang="en-US" dirty="0" smtClean="0"/>
              <a:t>Significant wave height, wave period, and wave direction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7"/>
            <a:ext cx="4391025" cy="4391025"/>
          </a:xfrm>
          <a:prstGeom prst="rect">
            <a:avLst/>
          </a:prstGeom>
        </p:spPr>
      </p:pic>
      <p:sp>
        <p:nvSpPr>
          <p:cNvPr id="7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47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 ratio fields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66" y="1722965"/>
            <a:ext cx="4449233" cy="444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" y="1718755"/>
            <a:ext cx="4453443" cy="4453443"/>
          </a:xfrm>
          <a:prstGeom prst="rect">
            <a:avLst/>
          </a:prstGeom>
        </p:spPr>
      </p:pic>
      <p:sp>
        <p:nvSpPr>
          <p:cNvPr id="8" name="Google Shape;141;p36"/>
          <p:cNvSpPr txBox="1">
            <a:spLocks/>
          </p:cNvSpPr>
          <p:nvPr/>
        </p:nvSpPr>
        <p:spPr>
          <a:xfrm>
            <a:off x="457200" y="850906"/>
            <a:ext cx="8229600" cy="46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471"/>
            </a:pPr>
            <a:r>
              <a:rPr lang="en-US" dirty="0" smtClean="0">
                <a:solidFill>
                  <a:schemeClr val="tx1"/>
                </a:solidFill>
              </a:rPr>
              <a:t>as an additional view of moisture</a:t>
            </a:r>
            <a:endParaRPr lang="en-US" sz="2471" dirty="0">
              <a:solidFill>
                <a:schemeClr val="tx1"/>
              </a:solidFill>
            </a:endParaRPr>
          </a:p>
        </p:txBody>
      </p:sp>
      <p:sp>
        <p:nvSpPr>
          <p:cNvPr id="9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79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as a function of direction from site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1" y="745067"/>
            <a:ext cx="5435600" cy="5435600"/>
          </a:xfrm>
          <a:prstGeom prst="rect">
            <a:avLst/>
          </a:prstGeom>
        </p:spPr>
      </p:pic>
      <p:sp>
        <p:nvSpPr>
          <p:cNvPr id="6" name="Google Shape;164;p39"/>
          <p:cNvSpPr txBox="1">
            <a:spLocks noGrp="1"/>
          </p:cNvSpPr>
          <p:nvPr>
            <p:ph type="body" idx="1"/>
          </p:nvPr>
        </p:nvSpPr>
        <p:spPr>
          <a:xfrm>
            <a:off x="88900" y="787400"/>
            <a:ext cx="3699933" cy="511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078" indent="0">
              <a:spcBef>
                <a:spcPts val="0"/>
              </a:spcBef>
              <a:buSzPts val="1765"/>
              <a:buNone/>
            </a:pPr>
            <a:endParaRPr lang="en-US" sz="1765" dirty="0" smtClean="0"/>
          </a:p>
          <a:p>
            <a:pPr marL="397828" indent="-285750">
              <a:spcBef>
                <a:spcPts val="0"/>
              </a:spcBef>
              <a:buSzPts val="1765"/>
            </a:pPr>
            <a:endParaRPr lang="en-US" sz="1765" dirty="0" smtClean="0"/>
          </a:p>
          <a:p>
            <a:pPr marL="397828" indent="-285750">
              <a:spcBef>
                <a:spcPts val="0"/>
              </a:spcBef>
              <a:buSzPts val="1765"/>
            </a:pPr>
            <a:r>
              <a:rPr lang="en-US" sz="1765" b="0" i="0" u="none" strike="noStrike" cap="none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Implemented for Phoenix airfield and McMurdo Station</a:t>
            </a:r>
          </a:p>
          <a:p>
            <a:pPr marL="397828" indent="-285750">
              <a:spcBef>
                <a:spcPts val="0"/>
              </a:spcBef>
              <a:buSzPts val="1765"/>
            </a:pPr>
            <a:endParaRPr lang="en-US" sz="1765" dirty="0"/>
          </a:p>
          <a:p>
            <a:pPr marL="397828" indent="-285750">
              <a:spcBef>
                <a:spcPts val="0"/>
              </a:spcBef>
              <a:buSzPts val="1765"/>
            </a:pPr>
            <a:r>
              <a:rPr lang="en-US" sz="1765" dirty="0" smtClean="0"/>
              <a:t>Plot is a merging of:</a:t>
            </a:r>
          </a:p>
          <a:p>
            <a:pPr marL="855028" lvl="1" indent="-285750">
              <a:spcBef>
                <a:spcPts val="0"/>
              </a:spcBef>
            </a:pPr>
            <a:r>
              <a:rPr lang="en-US" sz="1412" dirty="0" err="1" smtClean="0"/>
              <a:t>gridpoint</a:t>
            </a:r>
            <a:r>
              <a:rPr lang="en-US" sz="1412" dirty="0" smtClean="0"/>
              <a:t>-computed visibility (</a:t>
            </a:r>
            <a:r>
              <a:rPr lang="en-US" sz="1412" dirty="0" err="1" smtClean="0"/>
              <a:t>colorfill</a:t>
            </a:r>
            <a:r>
              <a:rPr lang="en-US" sz="1412" dirty="0" smtClean="0"/>
              <a:t>)</a:t>
            </a:r>
          </a:p>
          <a:p>
            <a:pPr marL="855028" lvl="1" indent="-285750">
              <a:spcBef>
                <a:spcPts val="0"/>
              </a:spcBef>
            </a:pPr>
            <a:r>
              <a:rPr lang="en-US" sz="1412" dirty="0" smtClean="0"/>
              <a:t>horizontal integration resulting in visibility limit (solid black outline)</a:t>
            </a:r>
          </a:p>
          <a:p>
            <a:pPr marL="855028" lvl="1" indent="-285750">
              <a:spcBef>
                <a:spcPts val="0"/>
              </a:spcBef>
            </a:pPr>
            <a:r>
              <a:rPr lang="en-US" sz="1412" dirty="0"/>
              <a:t>n</a:t>
            </a:r>
            <a:r>
              <a:rPr lang="en-US" sz="1412" dirty="0" smtClean="0"/>
              <a:t>ear-surface winds</a:t>
            </a:r>
          </a:p>
          <a:p>
            <a:pPr marL="569278" lvl="1" indent="0">
              <a:spcBef>
                <a:spcPts val="0"/>
              </a:spcBef>
              <a:buNone/>
            </a:pPr>
            <a:endParaRPr lang="en-US" sz="1412" dirty="0" smtClean="0"/>
          </a:p>
          <a:p>
            <a:pPr marL="397828" indent="-285750">
              <a:spcBef>
                <a:spcPts val="0"/>
              </a:spcBef>
            </a:pPr>
            <a:endParaRPr lang="en-US" sz="1765" dirty="0"/>
          </a:p>
          <a:p>
            <a:pPr marL="397828" indent="-285750">
              <a:spcBef>
                <a:spcPts val="0"/>
              </a:spcBef>
            </a:pPr>
            <a:r>
              <a:rPr lang="en-US" sz="1765" dirty="0" smtClean="0"/>
              <a:t>Could make an interesting statistical compilation</a:t>
            </a:r>
          </a:p>
          <a:p>
            <a:pPr marL="855028" lvl="1" indent="-285750">
              <a:spcBef>
                <a:spcPts val="0"/>
              </a:spcBef>
            </a:pPr>
            <a:r>
              <a:rPr lang="en-US" sz="1412" dirty="0" smtClean="0"/>
              <a:t>E.g.  “visibility rose” for a season</a:t>
            </a:r>
          </a:p>
          <a:p>
            <a:pPr marL="855028" lvl="1" indent="-285750">
              <a:spcBef>
                <a:spcPts val="0"/>
              </a:spcBef>
            </a:pPr>
            <a:r>
              <a:rPr lang="en-US" sz="1412" dirty="0" smtClean="0"/>
              <a:t>Challenging verification</a:t>
            </a:r>
            <a:endParaRPr lang="en-US" sz="1412" dirty="0"/>
          </a:p>
        </p:txBody>
      </p:sp>
      <p:sp>
        <p:nvSpPr>
          <p:cNvPr id="8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24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83" y="736600"/>
            <a:ext cx="5456768" cy="54567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Isentropic-level fields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0500" y="1435100"/>
            <a:ext cx="4025901" cy="4483839"/>
          </a:xfrm>
        </p:spPr>
        <p:txBody>
          <a:bodyPr/>
          <a:lstStyle/>
          <a:p>
            <a:r>
              <a:rPr lang="en-US" sz="2000" dirty="0" smtClean="0"/>
              <a:t>Humidity, pressure, winds, and pressure advection on selected isentropic surfaces</a:t>
            </a:r>
          </a:p>
          <a:p>
            <a:endParaRPr lang="en-US" dirty="0" smtClean="0"/>
          </a:p>
          <a:p>
            <a:r>
              <a:rPr lang="en-US" sz="2000" dirty="0" smtClean="0"/>
              <a:t>Larger-scale, lower-resolution grids (8- and 24-km) at present</a:t>
            </a:r>
            <a:endParaRPr lang="en-US" sz="2000" dirty="0"/>
          </a:p>
        </p:txBody>
      </p:sp>
      <p:sp>
        <p:nvSpPr>
          <p:cNvPr id="8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– near term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AMPS to new supercomputer Derecho</a:t>
            </a:r>
          </a:p>
          <a:p>
            <a:pPr lvl="1"/>
            <a:r>
              <a:rPr lang="en-US" dirty="0" smtClean="0"/>
              <a:t>Update WRF version (from version 3.9 to 4.3 or later)</a:t>
            </a:r>
          </a:p>
          <a:p>
            <a:pPr lvl="1"/>
            <a:r>
              <a:rPr lang="en-US" dirty="0" smtClean="0"/>
              <a:t>More detailed microphysics</a:t>
            </a:r>
          </a:p>
          <a:p>
            <a:pPr lvl="1"/>
            <a:r>
              <a:rPr lang="en-US" dirty="0" smtClean="0"/>
              <a:t>Noah-MP LSM</a:t>
            </a:r>
          </a:p>
          <a:p>
            <a:pPr lvl="1"/>
            <a:r>
              <a:rPr lang="en-US" dirty="0" smtClean="0"/>
              <a:t>Expand number of AMPS ensemble members (from 10 to ~20)</a:t>
            </a:r>
          </a:p>
          <a:p>
            <a:pPr lvl="1"/>
            <a:r>
              <a:rPr lang="en-US" dirty="0" smtClean="0"/>
              <a:t>Higher-resolution MPAS mesh refinement</a:t>
            </a:r>
            <a:endParaRPr lang="en-US" dirty="0"/>
          </a:p>
        </p:txBody>
      </p:sp>
      <p:sp>
        <p:nvSpPr>
          <p:cNvPr id="5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AMPS Update – WAMC 2023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88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616</Words>
  <Application>Microsoft Office PowerPoint</Application>
  <PresentationFormat>On-screen Show (4:3)</PresentationFormat>
  <Paragraphs>114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Adobe Devanagari</vt:lpstr>
      <vt:lpstr>Trebuchet MS</vt:lpstr>
      <vt:lpstr>Arial</vt:lpstr>
      <vt:lpstr>Calibri</vt:lpstr>
      <vt:lpstr>Helvetica Neue</vt:lpstr>
      <vt:lpstr>Title Page: NCAR - Blue Logo</vt:lpstr>
      <vt:lpstr>NCAR-BlueTopHeader-GraySwoosh</vt:lpstr>
      <vt:lpstr>PowerPoint Presentation</vt:lpstr>
      <vt:lpstr>The Antarctic Mesoscale Prediction System</vt:lpstr>
      <vt:lpstr>AMPS grids (WRF)</vt:lpstr>
      <vt:lpstr>AMPS Computing Update</vt:lpstr>
      <vt:lpstr>New product – external wave model output</vt:lpstr>
      <vt:lpstr>Mixing ratio fields</vt:lpstr>
      <vt:lpstr>Visibility as a function of direction from site </vt:lpstr>
      <vt:lpstr>Isentropic-level fields</vt:lpstr>
      <vt:lpstr>Plans – near term</vt:lpstr>
      <vt:lpstr>Higher-order microphysics – More cloud?</vt:lpstr>
      <vt:lpstr>PowerPoint Presentation</vt:lpstr>
      <vt:lpstr>Plans – longer term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Manning</dc:creator>
  <cp:lastModifiedBy>Kevin Manning</cp:lastModifiedBy>
  <cp:revision>78</cp:revision>
  <dcterms:modified xsi:type="dcterms:W3CDTF">2023-05-25T20:41:37Z</dcterms:modified>
</cp:coreProperties>
</file>