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01" r:id="rId4"/>
    <p:sldId id="305" r:id="rId5"/>
    <p:sldId id="303" r:id="rId6"/>
    <p:sldId id="304" r:id="rId7"/>
    <p:sldId id="306" r:id="rId8"/>
    <p:sldId id="307" r:id="rId9"/>
    <p:sldId id="317" r:id="rId10"/>
    <p:sldId id="309" r:id="rId11"/>
    <p:sldId id="313" r:id="rId12"/>
    <p:sldId id="312" r:id="rId13"/>
    <p:sldId id="311" r:id="rId14"/>
    <p:sldId id="315" r:id="rId15"/>
    <p:sldId id="316" r:id="rId16"/>
    <p:sldId id="300" r:id="rId17"/>
    <p:sldId id="318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</p:showPr>
  <p:clrMru>
    <a:srgbClr val="F5C130"/>
    <a:srgbClr val="89897E"/>
    <a:srgbClr val="FECA58"/>
    <a:srgbClr val="FBFE50"/>
    <a:srgbClr val="00FE57"/>
    <a:srgbClr val="004084"/>
    <a:srgbClr val="930083"/>
    <a:srgbClr val="00FEFE"/>
    <a:srgbClr val="5BD0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730" autoAdjust="0"/>
    <p:restoredTop sz="90665" autoAdjust="0"/>
  </p:normalViewPr>
  <p:slideViewPr>
    <p:cSldViewPr>
      <p:cViewPr>
        <p:scale>
          <a:sx n="100" d="100"/>
          <a:sy n="100" d="100"/>
        </p:scale>
        <p:origin x="-2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55CFF-0E4B-4E2E-9202-6DCC668CC230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B4C0E-CE49-4311-B9E1-713F5402B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Queen Maud Land: greatest number</a:t>
            </a:r>
            <a:r>
              <a:rPr lang="en-US" baseline="0" dirty="0" smtClean="0"/>
              <a:t> of events (125)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Oceanic Nino index (NOAA) (green)</a:t>
            </a:r>
          </a:p>
          <a:p>
            <a:r>
              <a:rPr lang="en-US" dirty="0" smtClean="0"/>
              <a:t>Hiatus</a:t>
            </a:r>
            <a:r>
              <a:rPr lang="en-US" baseline="0" dirty="0" smtClean="0"/>
              <a:t> in MBL CMMT activity lines up with the strong 1999-2000 La Nina.  Similar hiatus 2010-2011 la </a:t>
            </a:r>
            <a:r>
              <a:rPr lang="en-US" baseline="0" dirty="0" err="1" smtClean="0"/>
              <a:t>nina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ZW3 is the major asymmetric</a:t>
            </a:r>
            <a:r>
              <a:rPr lang="en-US" baseline="0" dirty="0" smtClean="0"/>
              <a:t> part of the large scale atmospheric circulation associated with the meridional flow in the </a:t>
            </a:r>
            <a:r>
              <a:rPr lang="en-US" baseline="0" dirty="0" err="1" smtClean="0"/>
              <a:t>extratropical</a:t>
            </a:r>
            <a:r>
              <a:rPr lang="en-US" baseline="0" dirty="0" smtClean="0"/>
              <a:t> Southern Hemisphere.</a:t>
            </a:r>
          </a:p>
          <a:p>
            <a:r>
              <a:rPr lang="en-US" dirty="0" smtClean="0"/>
              <a:t>Top left figure</a:t>
            </a:r>
            <a:r>
              <a:rPr lang="en-US" baseline="0" dirty="0" smtClean="0"/>
              <a:t> is 500hPa </a:t>
            </a:r>
            <a:r>
              <a:rPr lang="en-US" baseline="0" dirty="0" err="1" smtClean="0"/>
              <a:t>geopotential</a:t>
            </a:r>
            <a:r>
              <a:rPr lang="en-US" baseline="0" dirty="0" smtClean="0"/>
              <a:t> height pattern associated with a strong Zonal Wave three. Regions of preferred northerly and southerly flow.  </a:t>
            </a:r>
          </a:p>
          <a:p>
            <a:r>
              <a:rPr lang="en-US" baseline="0" dirty="0" smtClean="0"/>
              <a:t>ZW3 influence greatest in austral fall and winter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***Will I have the ability</a:t>
            </a:r>
            <a:r>
              <a:rPr lang="en-US" baseline="0" dirty="0" smtClean="0"/>
              <a:t> to click while presenting?</a:t>
            </a:r>
          </a:p>
          <a:p>
            <a:r>
              <a:rPr lang="en-US" baseline="0" dirty="0" smtClean="0"/>
              <a:t>***Reference Staude’s definition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</a:t>
            </a:r>
            <a:r>
              <a:rPr lang="en-US" baseline="0" dirty="0" smtClean="0"/>
              <a:t>e Questions: </a:t>
            </a:r>
          </a:p>
          <a:p>
            <a:r>
              <a:rPr lang="en-US" baseline="0" dirty="0" smtClean="0"/>
              <a:t>Why a two day min?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missing data around the pole (WV)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4C0E-CE49-4311-B9E1-713F5402B2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1E8EBA-48D7-4503-84AB-DDC969431536}" type="datetimeFigureOut">
              <a:rPr lang="en-US" smtClean="0"/>
              <a:pPr/>
              <a:t>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32CD0F-FF5A-4725-9E6B-02E1B56A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gif"/><Relationship Id="rId3" Type="http://schemas.openxmlformats.org/officeDocument/2006/relationships/image" Target="../media/image1.jpeg"/><Relationship Id="rId6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Relationship Id="rId5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Relationship Id="rId5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video" Target="file://localhost/Users/jnettesheim/Documents/cmt/paper/presentation_images/Intro/may09.mov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5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Relationship Id="rId5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Cloud Mass Meridional Transport Events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From the Southern Ocean into Antarctica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172200" cy="182880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Joseph Nettesheim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1,2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, Matthew A. Lazzara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1,3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, Linda Keller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1, 2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, Joey Snarski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1,*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, Maria Tsukernik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4,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 K. Elena Wilmot 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1,+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, Jessica Braun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1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, and Carol Costanza</a:t>
            </a: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1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 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16" b="1" kern="1400" baseline="30000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2316" b="1" kern="1400" dirty="0" smtClean="0">
                <a:latin typeface="Times New Roman"/>
                <a:ea typeface="Times New Roman"/>
                <a:cs typeface="Times New Roman"/>
              </a:rPr>
              <a:t> Antarctic Meteorological Research Center, Space Science and Engineering Center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16" b="1" kern="1400" baseline="30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316" b="1" kern="1400" dirty="0" smtClean="0">
                <a:latin typeface="Times New Roman"/>
                <a:ea typeface="Times New Roman"/>
                <a:cs typeface="Times New Roman"/>
              </a:rPr>
              <a:t> Department of Atmospheric and Oceanic Sciences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16" b="1" kern="1400" dirty="0" smtClean="0">
                <a:latin typeface="Times New Roman"/>
                <a:ea typeface="Times New Roman"/>
                <a:cs typeface="Times New Roman"/>
              </a:rPr>
              <a:t>University of Wisconsin-Madison, Madison, WI, USA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3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 Department of Physical Sciences, School of Arts and Sciences, Madison Area Technical College, Madison, WI, USA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16" b="1" baseline="30000" dirty="0" smtClean="0">
                <a:latin typeface="Times New Roman"/>
                <a:ea typeface="ＭＳ 明朝"/>
                <a:cs typeface="Times New Roman"/>
              </a:rPr>
              <a:t>4</a:t>
            </a:r>
            <a:r>
              <a:rPr lang="en-US" sz="2316" b="1" dirty="0" smtClean="0">
                <a:latin typeface="Times New Roman"/>
                <a:ea typeface="ＭＳ 明朝"/>
                <a:cs typeface="Times New Roman"/>
              </a:rPr>
              <a:t> Environmental Change Initiative, Department of Geological Sciences, Brown University, Providence, RI, USA</a:t>
            </a:r>
            <a:endParaRPr lang="en-US" sz="2316" dirty="0" smtClean="0">
              <a:latin typeface="Times New Roman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2316" dirty="0" smtClean="0">
              <a:latin typeface="Times New Roman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316" dirty="0" smtClean="0">
                <a:latin typeface="Times New Roman"/>
                <a:ea typeface="ＭＳ 明朝"/>
                <a:cs typeface="Times New Roman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2316" baseline="30000" dirty="0" smtClean="0">
                <a:latin typeface="Times New Roman"/>
                <a:ea typeface="ＭＳ 明朝"/>
                <a:cs typeface="Times New Roman"/>
              </a:rPr>
              <a:t>*</a:t>
            </a:r>
            <a:r>
              <a:rPr lang="en-US" sz="2316" dirty="0" smtClean="0">
                <a:latin typeface="Times New Roman"/>
                <a:ea typeface="ＭＳ 明朝"/>
                <a:cs typeface="Times New Roman"/>
              </a:rPr>
              <a:t> Now at Scientific Research Corporation, Charleston, SC</a:t>
            </a:r>
          </a:p>
          <a:p>
            <a:pPr>
              <a:spcBef>
                <a:spcPts val="0"/>
              </a:spcBef>
            </a:pPr>
            <a:r>
              <a:rPr lang="en-US" sz="2316" dirty="0" smtClean="0">
                <a:latin typeface="Times New Roman"/>
                <a:ea typeface="ＭＳ 明朝"/>
                <a:cs typeface="Times New Roman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2316" baseline="30000" dirty="0" smtClean="0">
                <a:latin typeface="Times New Roman"/>
                <a:ea typeface="ＭＳ 明朝"/>
                <a:cs typeface="Times New Roman"/>
              </a:rPr>
              <a:t>+</a:t>
            </a:r>
            <a:r>
              <a:rPr lang="en-US" sz="2316" dirty="0" smtClean="0">
                <a:latin typeface="Times New Roman"/>
                <a:ea typeface="ＭＳ 明朝"/>
                <a:cs typeface="Times New Roman"/>
              </a:rPr>
              <a:t> Now at Vanderbilt University, Nashville, TN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Introduction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pic>
        <p:nvPicPr>
          <p:cNvPr id="13" name="Picture 12" descr="UWlogo_ctr_4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5257800"/>
            <a:ext cx="1701733" cy="1143000"/>
          </a:xfrm>
          <a:prstGeom prst="rect">
            <a:avLst/>
          </a:prstGeom>
        </p:spPr>
      </p:pic>
      <p:pic>
        <p:nvPicPr>
          <p:cNvPr id="16" name="Picture 15" descr="sse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715000"/>
            <a:ext cx="914400" cy="647700"/>
          </a:xfrm>
          <a:prstGeom prst="rect">
            <a:avLst/>
          </a:prstGeom>
        </p:spPr>
      </p:pic>
      <p:pic>
        <p:nvPicPr>
          <p:cNvPr id="22" name="Picture 21" descr="nsf-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715000"/>
            <a:ext cx="675381" cy="679450"/>
          </a:xfrm>
          <a:prstGeom prst="rect">
            <a:avLst/>
          </a:prstGeom>
        </p:spPr>
      </p:pic>
      <p:pic>
        <p:nvPicPr>
          <p:cNvPr id="23" name="Picture 22" descr="amrc-pengu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410200"/>
            <a:ext cx="558730" cy="990476"/>
          </a:xfrm>
          <a:prstGeom prst="rect">
            <a:avLst/>
          </a:prstGeom>
        </p:spPr>
      </p:pic>
      <p:pic>
        <p:nvPicPr>
          <p:cNvPr id="24" name="Picture 23" descr="220px-USAntarcticProgram-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5715000"/>
            <a:ext cx="711200" cy="711200"/>
          </a:xfrm>
          <a:prstGeom prst="rect">
            <a:avLst/>
          </a:prstGeom>
        </p:spPr>
      </p:pic>
      <p:pic>
        <p:nvPicPr>
          <p:cNvPr id="25" name="Picture 24" descr="COMP_NAV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3716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Climatology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Notable Sectors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42672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Most Active Sector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239294" y="2400300"/>
            <a:ext cx="2818606" cy="794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16"/>
          <p:cNvSpPr txBox="1">
            <a:spLocks/>
          </p:cNvSpPr>
          <p:nvPr/>
        </p:nvSpPr>
        <p:spPr>
          <a:xfrm>
            <a:off x="4876800" y="990600"/>
            <a:ext cx="4267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Least Active Sector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16"/>
          <p:cNvSpPr txBox="1">
            <a:spLocks/>
          </p:cNvSpPr>
          <p:nvPr/>
        </p:nvSpPr>
        <p:spPr>
          <a:xfrm>
            <a:off x="228600" y="1447800"/>
            <a:ext cx="4267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C1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Marie Byrd Land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rgbClr val="F5C130"/>
                </a:solidFill>
              </a:rPr>
              <a:t>(West Ant.; 120°W-150°W; 631,295 km</a:t>
            </a:r>
            <a:r>
              <a:rPr lang="en-US" baseline="30000" dirty="0" smtClean="0">
                <a:solidFill>
                  <a:srgbClr val="F5C130"/>
                </a:solidFill>
              </a:rPr>
              <a:t>2</a:t>
            </a:r>
            <a:r>
              <a:rPr lang="en-US" dirty="0" smtClean="0">
                <a:solidFill>
                  <a:srgbClr val="F5C130"/>
                </a:solidFill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5C1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ubtitle 16"/>
          <p:cNvSpPr txBox="1">
            <a:spLocks/>
          </p:cNvSpPr>
          <p:nvPr/>
        </p:nvSpPr>
        <p:spPr>
          <a:xfrm>
            <a:off x="4876800" y="1447800"/>
            <a:ext cx="4267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C1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Queen Mary Coast</a:t>
            </a:r>
          </a:p>
          <a:p>
            <a:pPr lvl="0" algn="ctr">
              <a:spcBef>
                <a:spcPct val="20000"/>
              </a:spcBef>
            </a:pPr>
            <a:r>
              <a:rPr lang="en-US" dirty="0" smtClean="0">
                <a:solidFill>
                  <a:srgbClr val="F5C130"/>
                </a:solidFill>
              </a:rPr>
              <a:t>(East Ant.; 120°E-80°E; 2,449,855 km</a:t>
            </a:r>
            <a:r>
              <a:rPr lang="en-US" baseline="30000" dirty="0" smtClean="0">
                <a:solidFill>
                  <a:srgbClr val="F5C130"/>
                </a:solidFill>
              </a:rPr>
              <a:t>2</a:t>
            </a:r>
            <a:r>
              <a:rPr lang="en-US" dirty="0" smtClean="0">
                <a:solidFill>
                  <a:srgbClr val="F5C130"/>
                </a:solidFill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5C1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ubtitle 16"/>
          <p:cNvSpPr txBox="1">
            <a:spLocks/>
          </p:cNvSpPr>
          <p:nvPr/>
        </p:nvSpPr>
        <p:spPr>
          <a:xfrm>
            <a:off x="228600" y="2209800"/>
            <a:ext cx="4267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78 </a:t>
            </a:r>
            <a:r>
              <a:rPr lang="en-US" sz="2800" dirty="0" smtClean="0">
                <a:solidFill>
                  <a:schemeClr val="bg1"/>
                </a:solidFill>
              </a:rPr>
              <a:t>CMMT Events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Days Affected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</a:rPr>
              <a:t>January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most active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ubtitle 16"/>
          <p:cNvSpPr txBox="1">
            <a:spLocks/>
          </p:cNvSpPr>
          <p:nvPr/>
        </p:nvSpPr>
        <p:spPr>
          <a:xfrm>
            <a:off x="4876800" y="2209800"/>
            <a:ext cx="3962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35 </a:t>
            </a:r>
            <a:r>
              <a:rPr lang="en-US" sz="2800" dirty="0" smtClean="0">
                <a:solidFill>
                  <a:schemeClr val="bg1"/>
                </a:solidFill>
              </a:rPr>
              <a:t>CMMT Events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88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Days Affected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</a:rPr>
              <a:t>June</a:t>
            </a:r>
            <a:r>
              <a:rPr lang="en-US" sz="2800" baseline="0" dirty="0" smtClean="0">
                <a:solidFill>
                  <a:schemeClr val="bg1"/>
                </a:solidFill>
              </a:rPr>
              <a:t>/July</a:t>
            </a:r>
            <a:r>
              <a:rPr lang="en-US" sz="2800" dirty="0" smtClean="0">
                <a:solidFill>
                  <a:schemeClr val="bg1"/>
                </a:solidFill>
              </a:rPr>
              <a:t> most active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800" y="3962400"/>
            <a:ext cx="8610600" cy="1588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ubtitle 16"/>
          <p:cNvSpPr txBox="1">
            <a:spLocks/>
          </p:cNvSpPr>
          <p:nvPr/>
        </p:nvSpPr>
        <p:spPr>
          <a:xfrm>
            <a:off x="2514600" y="3962400"/>
            <a:ext cx="4267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C1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Skirting Events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5C1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600" y="44958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413 </a:t>
            </a:r>
            <a:r>
              <a:rPr lang="en-US" sz="2400" dirty="0" smtClean="0">
                <a:solidFill>
                  <a:schemeClr val="bg1"/>
                </a:solidFill>
              </a:rPr>
              <a:t>CMMT events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1280 </a:t>
            </a:r>
            <a:r>
              <a:rPr lang="en-US" sz="2400" dirty="0" smtClean="0">
                <a:solidFill>
                  <a:schemeClr val="bg1"/>
                </a:solidFill>
              </a:rPr>
              <a:t>days affected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Austral </a:t>
            </a:r>
            <a:r>
              <a:rPr lang="en-US" sz="2400" dirty="0" smtClean="0">
                <a:solidFill>
                  <a:schemeClr val="bg1"/>
                </a:solidFill>
              </a:rPr>
              <a:t>Winter most active season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45</a:t>
            </a:r>
            <a:r>
              <a:rPr lang="en-US" sz="2400" dirty="0" smtClean="0">
                <a:solidFill>
                  <a:schemeClr val="bg1"/>
                </a:solidFill>
              </a:rPr>
              <a:t>% two-day durations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Longest </a:t>
            </a:r>
            <a:r>
              <a:rPr lang="en-US" sz="2400" dirty="0" smtClean="0">
                <a:solidFill>
                  <a:schemeClr val="bg1"/>
                </a:solidFill>
              </a:rPr>
              <a:t>event: 10-day West Ant. Nov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WS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467600" cy="55955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Results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Importance of CMMT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Events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Impacts </a:t>
            </a:r>
            <a:r>
              <a:rPr lang="en-US" sz="27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via </a:t>
            </a: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AWS network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panel_AW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89858"/>
            <a:ext cx="7390029" cy="4640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Results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Importance of CMMT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Events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Link to Climate Indices?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3352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Correlations between event #/days affected and 4 climate indices:</a:t>
            </a:r>
          </a:p>
          <a:p>
            <a:pPr algn="just"/>
            <a:r>
              <a:rPr lang="en-US" sz="2800" dirty="0" smtClean="0"/>
              <a:t>SOI, SAM, MEI and EMI 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Generally little/no correlation.  Highest positive correlation: </a:t>
            </a:r>
            <a:r>
              <a:rPr lang="en-US" sz="2800" dirty="0" smtClean="0">
                <a:solidFill>
                  <a:srgbClr val="F5C130"/>
                </a:solidFill>
              </a:rPr>
              <a:t>.12 Wilkes Land and EMI</a:t>
            </a:r>
            <a:r>
              <a:rPr lang="en-US" sz="2800" dirty="0" smtClean="0">
                <a:solidFill>
                  <a:schemeClr val="bg1"/>
                </a:solidFill>
              </a:rPr>
              <a:t>.  Highest negative correlation: </a:t>
            </a:r>
            <a:r>
              <a:rPr lang="en-US" sz="2800" dirty="0" smtClean="0">
                <a:solidFill>
                  <a:srgbClr val="F5C130"/>
                </a:solidFill>
              </a:rPr>
              <a:t>-.13 Victoria Land and SAM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climateIndices.png"/>
          <p:cNvPicPr>
            <a:picLocks noChangeAspect="1"/>
          </p:cNvPicPr>
          <p:nvPr/>
        </p:nvPicPr>
        <p:blipFill>
          <a:blip r:embed="rId4"/>
          <a:srcRect t="7143" b="7143"/>
          <a:stretch>
            <a:fillRect/>
          </a:stretch>
        </p:blipFill>
        <p:spPr>
          <a:xfrm rot="5400000">
            <a:off x="3314700" y="1104900"/>
            <a:ext cx="23622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Results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Importance of CMMT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Events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Zonal Wave Three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2971800" cy="609600"/>
          </a:xfrm>
        </p:spPr>
        <p:txBody>
          <a:bodyPr/>
          <a:lstStyle/>
          <a:p>
            <a:r>
              <a:rPr lang="en-US" sz="1000" dirty="0" smtClean="0"/>
              <a:t>Raphael, 2007: The influence of atmospheric zonal wave three on Antarctic sea ice </a:t>
            </a:r>
            <a:r>
              <a:rPr lang="en-US" sz="1000" dirty="0" smtClean="0"/>
              <a:t>variability </a:t>
            </a:r>
            <a:r>
              <a:rPr lang="en-US" sz="1000" i="1" dirty="0" smtClean="0"/>
              <a:t>J. </a:t>
            </a:r>
            <a:r>
              <a:rPr lang="en-US" sz="1000" i="1" dirty="0" err="1" smtClean="0"/>
              <a:t>Geophys</a:t>
            </a:r>
            <a:r>
              <a:rPr lang="en-US" sz="1000" i="1" dirty="0" smtClean="0"/>
              <a:t>. Res.</a:t>
            </a:r>
            <a:r>
              <a:rPr lang="en-US" sz="1000" dirty="0" smtClean="0"/>
              <a:t>, </a:t>
            </a:r>
            <a:r>
              <a:rPr lang="en-US" sz="1000" b="1" dirty="0" smtClean="0"/>
              <a:t>112</a:t>
            </a:r>
            <a:r>
              <a:rPr lang="en-US" sz="1000" dirty="0" smtClean="0"/>
              <a:t>, D12112. </a:t>
            </a:r>
          </a:p>
          <a:p>
            <a:endParaRPr lang="en-US" dirty="0"/>
          </a:p>
        </p:txBody>
      </p:sp>
      <p:pic>
        <p:nvPicPr>
          <p:cNvPr id="13" name="Picture 12" descr="zonalwav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38200"/>
            <a:ext cx="2895600" cy="2693313"/>
          </a:xfrm>
          <a:prstGeom prst="rect">
            <a:avLst/>
          </a:prstGeom>
        </p:spPr>
      </p:pic>
      <p:sp>
        <p:nvSpPr>
          <p:cNvPr id="16" name="Subtitle 16"/>
          <p:cNvSpPr txBox="1">
            <a:spLocks/>
          </p:cNvSpPr>
          <p:nvPr/>
        </p:nvSpPr>
        <p:spPr>
          <a:xfrm>
            <a:off x="3886200" y="914400"/>
            <a:ext cx="4876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Re-groups sectors to correspond with northerly flow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S. Pacific Ocean: MBL, ELS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S. Atlantic Ocean: QML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S. Indian Ocean: WLK</a:t>
            </a:r>
          </a:p>
          <a:p>
            <a:pPr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Summed </a:t>
            </a:r>
            <a:r>
              <a:rPr lang="en-US" sz="2000" dirty="0" smtClean="0">
                <a:solidFill>
                  <a:schemeClr val="bg1"/>
                </a:solidFill>
              </a:rPr>
              <a:t>up activity in 1yr </a:t>
            </a:r>
            <a:r>
              <a:rPr lang="en-US" sz="2000" dirty="0" smtClean="0">
                <a:solidFill>
                  <a:schemeClr val="bg1"/>
                </a:solidFill>
              </a:rPr>
              <a:t>increments</a:t>
            </a:r>
          </a:p>
          <a:p>
            <a:pPr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Generally no correlation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2000-2005 exception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zw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038600"/>
            <a:ext cx="8458199" cy="243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Results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Discussion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Summary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Major Findings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7010400" cy="2743200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/>
              <a:buChar char="•"/>
            </a:pPr>
            <a:r>
              <a:rPr lang="en-US" sz="4480" dirty="0" smtClean="0">
                <a:solidFill>
                  <a:srgbClr val="FFFFFF"/>
                </a:solidFill>
              </a:rPr>
              <a:t>Understand </a:t>
            </a:r>
            <a:r>
              <a:rPr lang="en-US" sz="4480" dirty="0" smtClean="0">
                <a:solidFill>
                  <a:srgbClr val="FFFFFF"/>
                </a:solidFill>
              </a:rPr>
              <a:t>impact of CMMT events on:</a:t>
            </a:r>
          </a:p>
          <a:p>
            <a:pPr lvl="1" algn="l">
              <a:buFont typeface="Arial"/>
              <a:buChar char="•"/>
            </a:pPr>
            <a:r>
              <a:rPr lang="en-US" sz="4480" dirty="0" smtClean="0">
                <a:solidFill>
                  <a:srgbClr val="F5C130"/>
                </a:solidFill>
              </a:rPr>
              <a:t>Sea Ice Extent</a:t>
            </a:r>
          </a:p>
          <a:p>
            <a:pPr lvl="1" algn="l">
              <a:buFont typeface="Arial"/>
              <a:buChar char="•"/>
            </a:pPr>
            <a:r>
              <a:rPr lang="en-US" sz="4480" dirty="0" smtClean="0">
                <a:solidFill>
                  <a:srgbClr val="F5C130"/>
                </a:solidFill>
              </a:rPr>
              <a:t>Precipitation</a:t>
            </a:r>
          </a:p>
          <a:p>
            <a:pPr lvl="1" algn="l">
              <a:buFont typeface="Arial"/>
              <a:buChar char="•"/>
            </a:pPr>
            <a:r>
              <a:rPr lang="en-US" sz="4480" dirty="0" smtClean="0">
                <a:solidFill>
                  <a:srgbClr val="F5C130"/>
                </a:solidFill>
              </a:rPr>
              <a:t>Condition 1/2 weather</a:t>
            </a:r>
          </a:p>
          <a:p>
            <a:pPr algn="l">
              <a:buFont typeface="Arial"/>
              <a:buChar char="•"/>
            </a:pPr>
            <a:r>
              <a:rPr lang="en-US" sz="4480" dirty="0" smtClean="0">
                <a:solidFill>
                  <a:srgbClr val="FFFFFF"/>
                </a:solidFill>
              </a:rPr>
              <a:t>Automatically track CMMT events</a:t>
            </a:r>
          </a:p>
          <a:p>
            <a:pPr algn="l">
              <a:buFont typeface="Arial"/>
              <a:buChar char="•"/>
            </a:pPr>
            <a:r>
              <a:rPr lang="en-US" sz="4480" dirty="0" smtClean="0">
                <a:solidFill>
                  <a:srgbClr val="FFFFFF"/>
                </a:solidFill>
              </a:rPr>
              <a:t>Extend climatology</a:t>
            </a:r>
            <a:endParaRPr lang="en-US" sz="4480" dirty="0" smtClean="0"/>
          </a:p>
          <a:p>
            <a:pPr lvl="1" algn="l"/>
            <a:r>
              <a:rPr lang="en-US" dirty="0" smtClean="0"/>
              <a:t> 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581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Future </a:t>
            </a: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Work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ubtitle 16"/>
          <p:cNvSpPr txBox="1">
            <a:spLocks/>
          </p:cNvSpPr>
          <p:nvPr/>
        </p:nvSpPr>
        <p:spPr>
          <a:xfrm>
            <a:off x="1371600" y="609600"/>
            <a:ext cx="7010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8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 Antarctica favored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8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C1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3x more active than East Antarctica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8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C1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during winter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480" dirty="0" smtClean="0">
                <a:solidFill>
                  <a:srgbClr val="FFFFFF"/>
                </a:solidFill>
              </a:rPr>
              <a:t>Little correlation between CMMT and ENSO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kumimoji="0" lang="en-US" sz="448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C1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Nina/MBL</a:t>
            </a:r>
            <a:r>
              <a:rPr kumimoji="0" lang="en-US" sz="4480" b="0" i="0" u="none" strike="noStrike" kern="1200" cap="none" spc="0" normalizeH="0" noProof="0" dirty="0" smtClean="0">
                <a:ln>
                  <a:noFill/>
                </a:ln>
                <a:solidFill>
                  <a:srgbClr val="F5C1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hiatus</a:t>
            </a:r>
            <a:endParaRPr kumimoji="0" lang="en-US" sz="4480" b="0" i="0" u="none" strike="noStrike" kern="1200" cap="none" spc="0" normalizeH="0" baseline="0" noProof="0" dirty="0" smtClean="0">
              <a:ln>
                <a:noFill/>
              </a:ln>
              <a:solidFill>
                <a:srgbClr val="F5C1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8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connection to ZW3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48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Results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Discussion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Summary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Thank you!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3886200" cy="2667000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>
                <a:solidFill>
                  <a:srgbClr val="FFC000"/>
                </a:solidFill>
              </a:rPr>
              <a:t>joseph.nettesheim@ssec.wisc.edu</a:t>
            </a:r>
            <a:endParaRPr lang="en-US" sz="1800" dirty="0" smtClean="0">
              <a:solidFill>
                <a:srgbClr val="FFC000"/>
              </a:solidFill>
            </a:endParaRPr>
          </a:p>
          <a:p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http://</a:t>
            </a:r>
            <a:r>
              <a:rPr lang="en-US" sz="1800" dirty="0" err="1" smtClean="0">
                <a:solidFill>
                  <a:srgbClr val="FFC000"/>
                </a:solidFill>
              </a:rPr>
              <a:t>amrc.ssec.wisc.edu</a:t>
            </a:r>
            <a:r>
              <a:rPr lang="en-US" sz="1800" dirty="0" smtClean="0">
                <a:solidFill>
                  <a:srgbClr val="FFC000"/>
                </a:solidFill>
              </a:rPr>
              <a:t>/</a:t>
            </a:r>
          </a:p>
          <a:p>
            <a:r>
              <a:rPr lang="en-US" sz="1800" dirty="0" err="1" smtClean="0">
                <a:solidFill>
                  <a:srgbClr val="FFC000"/>
                </a:solidFill>
              </a:rPr>
              <a:t>amrc@ssec.wisc.edu</a:t>
            </a:r>
            <a:endParaRPr lang="en-US" sz="1800" dirty="0" smtClean="0">
              <a:solidFill>
                <a:srgbClr val="FFC000"/>
              </a:solidFill>
            </a:endParaRPr>
          </a:p>
          <a:p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This effort is funded by National Science Foundation Division of Polar Programs Grant #’</a:t>
            </a:r>
            <a:r>
              <a:rPr lang="en-US" sz="1800" dirty="0" err="1" smtClean="0">
                <a:solidFill>
                  <a:srgbClr val="FFFFFF"/>
                </a:solidFill>
              </a:rPr>
              <a:t>s</a:t>
            </a:r>
            <a:r>
              <a:rPr lang="en-US" sz="1800" dirty="0" smtClean="0">
                <a:solidFill>
                  <a:srgbClr val="FFFFFF"/>
                </a:solidFill>
              </a:rPr>
              <a:t> ANT-1141908, ANT-1244924 and NSF-1246178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12" descr="GFS_WIN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00600"/>
            <a:ext cx="3424814" cy="1524000"/>
          </a:xfrm>
          <a:prstGeom prst="rect">
            <a:avLst/>
          </a:prstGeom>
        </p:spPr>
      </p:pic>
      <p:pic>
        <p:nvPicPr>
          <p:cNvPr id="18" name="Picture 17" descr="MAY_23_0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609600"/>
            <a:ext cx="5257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C130"/>
                </a:solidFill>
              </a:rPr>
              <a:t>EXTRA: Calculating sector area</a:t>
            </a:r>
            <a:endParaRPr lang="en-US" dirty="0">
              <a:solidFill>
                <a:srgbClr val="F5C1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Where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R: Radius of Earth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1,2</a:t>
            </a:r>
            <a:r>
              <a:rPr lang="en-US" dirty="0" smtClean="0">
                <a:solidFill>
                  <a:schemeClr val="bg1"/>
                </a:solidFill>
              </a:rPr>
              <a:t>: latitudinal </a:t>
            </a:r>
            <a:r>
              <a:rPr lang="en-US" dirty="0" smtClean="0">
                <a:solidFill>
                  <a:schemeClr val="bg1"/>
                </a:solidFill>
              </a:rPr>
              <a:t>bounds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1,2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longitudinal bounds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ed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648200" cy="4648200"/>
          </a:xfrm>
          <a:prstGeom prst="rect">
            <a:avLst/>
          </a:prstGeom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81000" y="1600200"/>
          <a:ext cx="4222531" cy="1022350"/>
        </p:xfrm>
        <a:graphic>
          <a:graphicData uri="http://schemas.openxmlformats.org/presentationml/2006/ole">
            <p:oleObj spid="_x0000_s45058" name="Document" r:id="rId4" imgW="1955800" imgH="368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C130"/>
                </a:solidFill>
              </a:rPr>
              <a:t>EXTRA: Climate Indices</a:t>
            </a:r>
            <a:endParaRPr lang="en-US" dirty="0">
              <a:solidFill>
                <a:srgbClr val="F5C1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Southern Oscillation Index (SOI)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normalized mean sea level pressure anomaly difference between Tahiti, French Polynesia</a:t>
            </a:r>
            <a:r>
              <a:rPr lang="en-US" sz="1800" dirty="0" smtClean="0">
                <a:solidFill>
                  <a:srgbClr val="FFFFFF"/>
                </a:solidFill>
              </a:rPr>
              <a:t> and </a:t>
            </a:r>
            <a:r>
              <a:rPr lang="en-US" sz="1800" dirty="0" smtClean="0">
                <a:solidFill>
                  <a:srgbClr val="FFFFFF"/>
                </a:solidFill>
              </a:rPr>
              <a:t>Darwin, Australia</a:t>
            </a:r>
            <a:r>
              <a:rPr lang="en-US" sz="1800" dirty="0" smtClean="0">
                <a:solidFill>
                  <a:srgbClr val="FFFFFF"/>
                </a:solidFill>
              </a:rPr>
              <a:t> (</a:t>
            </a:r>
            <a:r>
              <a:rPr lang="en-US" sz="1800" dirty="0" smtClean="0">
                <a:solidFill>
                  <a:srgbClr val="FFFFFF"/>
                </a:solidFill>
              </a:rPr>
              <a:t>Troup, 1965; Parker, 1983)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Courtesy of the </a:t>
            </a:r>
            <a:r>
              <a:rPr lang="en-US" sz="1800" dirty="0" smtClean="0">
                <a:solidFill>
                  <a:srgbClr val="FFFFFF"/>
                </a:solidFill>
              </a:rPr>
              <a:t>Australian Bureau of Meteorology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Southern Annular Mode (</a:t>
            </a:r>
            <a:r>
              <a:rPr lang="en-US" sz="2400" dirty="0" smtClean="0">
                <a:solidFill>
                  <a:srgbClr val="FFFFFF"/>
                </a:solidFill>
              </a:rPr>
              <a:t>SAM)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normalized monthly zonal mean sea level pressure difference between 40ºS and </a:t>
            </a:r>
            <a:r>
              <a:rPr lang="en-US" sz="1800" dirty="0" smtClean="0">
                <a:solidFill>
                  <a:srgbClr val="FFFFFF"/>
                </a:solidFill>
              </a:rPr>
              <a:t>65ºS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courtesy of the British Antarctic Survey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Multivariate ENSO Index (</a:t>
            </a:r>
            <a:r>
              <a:rPr lang="en-US" sz="2400" dirty="0" smtClean="0">
                <a:solidFill>
                  <a:srgbClr val="FFFFFF"/>
                </a:solidFill>
              </a:rPr>
              <a:t>MEI)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uses six variables observed over the tropical Pacific in order to monitor ENSO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pPr marL="914400" lvl="1" indent="-514350"/>
            <a:r>
              <a:rPr lang="en-US" sz="1800" dirty="0" err="1" smtClean="0">
                <a:solidFill>
                  <a:srgbClr val="FFFFFF"/>
                </a:solidFill>
              </a:rPr>
              <a:t>Wolter</a:t>
            </a:r>
            <a:r>
              <a:rPr lang="en-US" sz="1800" dirty="0" smtClean="0">
                <a:solidFill>
                  <a:srgbClr val="FFFFFF"/>
                </a:solidFill>
              </a:rPr>
              <a:t> and </a:t>
            </a:r>
            <a:r>
              <a:rPr lang="en-US" sz="1800" dirty="0" err="1" smtClean="0">
                <a:solidFill>
                  <a:srgbClr val="FFFFFF"/>
                </a:solidFill>
              </a:rPr>
              <a:t>Timlin</a:t>
            </a:r>
            <a:r>
              <a:rPr lang="en-US" sz="1800" dirty="0" smtClean="0">
                <a:solidFill>
                  <a:srgbClr val="FFFFFF"/>
                </a:solidFill>
              </a:rPr>
              <a:t> (2011) have discussed the methods behind the calculation in great </a:t>
            </a:r>
            <a:r>
              <a:rPr lang="en-US" sz="1800" dirty="0" smtClean="0">
                <a:solidFill>
                  <a:srgbClr val="FFFFFF"/>
                </a:solidFill>
              </a:rPr>
              <a:t>detail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Courtesy </a:t>
            </a:r>
            <a:r>
              <a:rPr lang="en-US" sz="1800" dirty="0" smtClean="0">
                <a:solidFill>
                  <a:srgbClr val="FFFFFF"/>
                </a:solidFill>
              </a:rPr>
              <a:t>of the NOAA Earth System Research Laboratory 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C130"/>
                </a:solidFill>
              </a:rPr>
              <a:t>EXTRA: Climate Indices</a:t>
            </a:r>
            <a:endParaRPr lang="en-US" dirty="0">
              <a:solidFill>
                <a:srgbClr val="F5C1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lain" startAt="4"/>
            </a:pPr>
            <a:r>
              <a:rPr lang="en-US" sz="2400" dirty="0" smtClean="0">
                <a:solidFill>
                  <a:srgbClr val="FFFFFF"/>
                </a:solidFill>
              </a:rPr>
              <a:t>El Niño </a:t>
            </a:r>
            <a:r>
              <a:rPr lang="en-US" sz="2400" dirty="0" err="1" smtClean="0">
                <a:solidFill>
                  <a:srgbClr val="FFFFFF"/>
                </a:solidFill>
              </a:rPr>
              <a:t>Modoki</a:t>
            </a:r>
            <a:r>
              <a:rPr lang="en-US" sz="2400" dirty="0" smtClean="0">
                <a:solidFill>
                  <a:srgbClr val="FFFFFF"/>
                </a:solidFill>
              </a:rPr>
              <a:t> Index (EMI)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differs from a conventional El Niño in that the maximum sea surface temperature anomalies are located in the tropical central Pacific, as opposed to the tropical eastern Pacific for the canonical El Niño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pPr marL="914400" lvl="1" indent="-514350"/>
            <a:r>
              <a:rPr lang="en-US" sz="1800" dirty="0" smtClean="0">
                <a:solidFill>
                  <a:srgbClr val="FFFFFF"/>
                </a:solidFill>
              </a:rPr>
              <a:t>courtesy of the Japan Agency for Marine-Earth Science and Technology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pPr marL="514350" indent="-514350">
              <a:buFont typeface="Wingdings" charset="2"/>
              <a:buAutoNum type="arabicPlain" startAt="4"/>
            </a:pPr>
            <a:r>
              <a:rPr lang="en-US" sz="2400" dirty="0" smtClean="0">
                <a:solidFill>
                  <a:srgbClr val="FFFFFF"/>
                </a:solidFill>
              </a:rPr>
              <a:t>Oceanic Niño Index (</a:t>
            </a:r>
            <a:r>
              <a:rPr lang="en-US" sz="2400" dirty="0" smtClean="0">
                <a:solidFill>
                  <a:srgbClr val="FFFFFF"/>
                </a:solidFill>
              </a:rPr>
              <a:t>ONI) </a:t>
            </a:r>
          </a:p>
          <a:p>
            <a:pPr marL="914400" lvl="1" indent="-514350"/>
            <a:r>
              <a:rPr lang="en-US" sz="1946" dirty="0" smtClean="0">
                <a:solidFill>
                  <a:srgbClr val="FFFFFF"/>
                </a:solidFill>
              </a:rPr>
              <a:t>takes into account the warming trend in the Niñ0-3.4 region since 1950 that results in an inaccurate reflection of </a:t>
            </a:r>
            <a:r>
              <a:rPr lang="en-US" sz="1946" dirty="0" err="1" smtClean="0">
                <a:solidFill>
                  <a:srgbClr val="FFFFFF"/>
                </a:solidFill>
              </a:rPr>
              <a:t>interannual</a:t>
            </a:r>
            <a:r>
              <a:rPr lang="en-US" sz="1946" dirty="0" smtClean="0">
                <a:solidFill>
                  <a:srgbClr val="FFFFFF"/>
                </a:solidFill>
              </a:rPr>
              <a:t> ENSO variability.  The ONI is calculated using the Niño-3.4 Index but based on centered thirty-year base periods updated every five years.</a:t>
            </a:r>
            <a:r>
              <a:rPr lang="en-US" sz="1946" dirty="0" smtClean="0">
                <a:solidFill>
                  <a:srgbClr val="FFFFFF"/>
                </a:solidFill>
              </a:rPr>
              <a:t> </a:t>
            </a:r>
          </a:p>
          <a:p>
            <a:pPr marL="914400" lvl="1" indent="-514350"/>
            <a:r>
              <a:rPr lang="en-US" sz="2118" dirty="0" smtClean="0">
                <a:solidFill>
                  <a:srgbClr val="FFFFFF"/>
                </a:solidFill>
              </a:rPr>
              <a:t>courtesy of the Climate Prediction Center</a:t>
            </a:r>
            <a:r>
              <a:rPr lang="en-US" sz="2118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Introduction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Cloud Mass Meridional Transport Event (CMMT)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 and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Implementation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534400" cy="39624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Occasional </a:t>
            </a:r>
            <a:r>
              <a:rPr lang="en-US" dirty="0" smtClean="0">
                <a:solidFill>
                  <a:srgbClr val="FFFFFF"/>
                </a:solidFill>
              </a:rPr>
              <a:t>shifts in general flow, as seen from satellite composite imagery</a:t>
            </a:r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Associated </a:t>
            </a:r>
            <a:r>
              <a:rPr lang="en-US" dirty="0" smtClean="0">
                <a:solidFill>
                  <a:srgbClr val="FFFFFF"/>
                </a:solidFill>
              </a:rPr>
              <a:t>with precipitation, high winds</a:t>
            </a:r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Identify </a:t>
            </a:r>
            <a:r>
              <a:rPr lang="en-US" dirty="0" smtClean="0">
                <a:solidFill>
                  <a:srgbClr val="FFFFFF"/>
                </a:solidFill>
              </a:rPr>
              <a:t>favorable regions</a:t>
            </a:r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Climatology </a:t>
            </a:r>
            <a:r>
              <a:rPr lang="en-US" dirty="0" smtClean="0">
                <a:solidFill>
                  <a:srgbClr val="FFFFFF"/>
                </a:solidFill>
              </a:rPr>
              <a:t>Nov 1992 – 2012</a:t>
            </a:r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IR </a:t>
            </a:r>
            <a:r>
              <a:rPr lang="en-US" dirty="0" err="1" smtClean="0">
                <a:solidFill>
                  <a:srgbClr val="FFFFFF"/>
                </a:solidFill>
              </a:rPr>
              <a:t>vs</a:t>
            </a:r>
            <a:r>
              <a:rPr lang="en-US" dirty="0" smtClean="0">
                <a:solidFill>
                  <a:srgbClr val="FFFFFF"/>
                </a:solidFill>
              </a:rPr>
              <a:t> WV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Introduction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CMMT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17526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Poleward</a:t>
            </a:r>
            <a:r>
              <a:rPr lang="en-US" sz="2400" dirty="0" smtClean="0">
                <a:solidFill>
                  <a:srgbClr val="FFFFFF"/>
                </a:solidFill>
              </a:rPr>
              <a:t>-propagating synoptic-scale cloud mass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Min </a:t>
            </a:r>
            <a:r>
              <a:rPr lang="en-US" sz="2400" dirty="0" smtClean="0">
                <a:solidFill>
                  <a:srgbClr val="FFFFFF"/>
                </a:solidFill>
              </a:rPr>
              <a:t>48 hr poleward advection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Two </a:t>
            </a:r>
            <a:r>
              <a:rPr lang="en-US" sz="2400" dirty="0" smtClean="0">
                <a:solidFill>
                  <a:srgbClr val="FFFFFF"/>
                </a:solidFill>
              </a:rPr>
              <a:t>events within 12 hrs </a:t>
            </a:r>
            <a:r>
              <a:rPr lang="en-US" sz="2400" dirty="0" err="1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 assumed same system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  <p:pic>
        <p:nvPicPr>
          <p:cNvPr id="18" name="may09.mov">
            <a:hlinkClick r:id="" action="ppaction://ole?verb=0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38400" y="2133600"/>
            <a:ext cx="4267200" cy="426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5181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Event: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0600 UTC 17 May 2009 – 1500 UTC 21 May 2009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Splitting up the continent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CMMT Sectors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ANTARCTIC_REGIONS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066800"/>
            <a:ext cx="5105400" cy="51054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914400"/>
          <a:ext cx="3657600" cy="533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/>
                <a:gridCol w="18288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Longitudinal Bounds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ECA58"/>
                          </a:solidFill>
                        </a:rPr>
                        <a:t>Marie Byrd Land (MBL)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ECA5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120°W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150°W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BFE50"/>
                          </a:solidFill>
                        </a:rPr>
                        <a:t>Ellsworth Land (ELS)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BFE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75°W – 120°W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E57"/>
                          </a:solidFill>
                        </a:rPr>
                        <a:t>Queen Maud Land (QML)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E5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30°E – 30°W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4084"/>
                          </a:solidFill>
                        </a:rPr>
                        <a:t>Enderby</a:t>
                      </a:r>
                      <a:r>
                        <a:rPr lang="en-US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4084"/>
                          </a:solidFill>
                        </a:rPr>
                        <a:t> Land (END)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40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75°E – 30°E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BFE50"/>
                          </a:solidFill>
                        </a:rPr>
                        <a:t>Queen Mary Coast (QMC)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BFE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120°E – 80°E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930083"/>
                          </a:solidFill>
                        </a:rPr>
                        <a:t>Wilkes Land (WLK)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93008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150°E – 120°E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EFE"/>
                          </a:solidFill>
                        </a:rPr>
                        <a:t>Victoria Land (VCT)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EF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150°E – 180°E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Counting Method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Composite Images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19200" y="914400"/>
            <a:ext cx="6400800" cy="19050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Reviewed </a:t>
            </a:r>
            <a:r>
              <a:rPr lang="en-US" sz="2400" dirty="0" smtClean="0">
                <a:solidFill>
                  <a:srgbClr val="FFFFFF"/>
                </a:solidFill>
              </a:rPr>
              <a:t>‘tapes’ of IR composites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sz="2000" dirty="0" smtClean="0"/>
              <a:t>Monthly </a:t>
            </a:r>
            <a:r>
              <a:rPr lang="en-US" sz="2000" dirty="0" smtClean="0"/>
              <a:t>for 3hrly composites</a:t>
            </a:r>
            <a:endParaRPr lang="en-US" sz="2000" dirty="0" smtClean="0"/>
          </a:p>
          <a:p>
            <a:pPr lvl="1" algn="l">
              <a:buFont typeface="Arial"/>
              <a:buChar char="•"/>
            </a:pPr>
            <a:r>
              <a:rPr lang="en-US" sz="2000" dirty="0" smtClean="0"/>
              <a:t>Load </a:t>
            </a:r>
            <a:r>
              <a:rPr lang="en-US" sz="2000" dirty="0" smtClean="0"/>
              <a:t>248 images for 1hrly (~1/3 of a month)</a:t>
            </a:r>
            <a:endParaRPr lang="en-US" sz="2000" dirty="0" smtClean="0"/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Composites </a:t>
            </a:r>
            <a:r>
              <a:rPr lang="en-US" sz="2400" dirty="0" smtClean="0">
                <a:solidFill>
                  <a:schemeClr val="bg1"/>
                </a:solidFill>
              </a:rPr>
              <a:t>courtesy of AMRC archive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3" name="Picture 12" descr="CMMT_PWRPONT_I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67000"/>
            <a:ext cx="3810000" cy="3810000"/>
          </a:xfrm>
          <a:prstGeom prst="rect">
            <a:avLst/>
          </a:prstGeom>
        </p:spPr>
      </p:pic>
      <p:pic>
        <p:nvPicPr>
          <p:cNvPr id="16" name="Picture 15" descr="CMMT_PWRPONT_WV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667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Counting Method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Addressing Numerous Counters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534400" cy="44958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Multiple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different counters compiled the climatology</a:t>
            </a:r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Introduces </a:t>
            </a:r>
            <a:r>
              <a:rPr lang="en-US" dirty="0" smtClean="0">
                <a:solidFill>
                  <a:srgbClr val="FFFFFF"/>
                </a:solidFill>
              </a:rPr>
              <a:t>potential errors</a:t>
            </a:r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Test </a:t>
            </a:r>
            <a:r>
              <a:rPr lang="en-US" dirty="0" smtClean="0">
                <a:solidFill>
                  <a:srgbClr val="FFFFFF"/>
                </a:solidFill>
              </a:rPr>
              <a:t>year 2009</a:t>
            </a:r>
            <a:endParaRPr lang="en-US" dirty="0" smtClean="0">
              <a:solidFill>
                <a:srgbClr val="FFFFFF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dirty="0" smtClean="0"/>
              <a:t>IR </a:t>
            </a:r>
            <a:r>
              <a:rPr lang="en-US" dirty="0" smtClean="0"/>
              <a:t>event # and duration correlations high (.9)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Similar </a:t>
            </a:r>
            <a:r>
              <a:rPr lang="en-US" dirty="0" smtClean="0">
                <a:solidFill>
                  <a:srgbClr val="FFFFFF"/>
                </a:solidFill>
              </a:rPr>
              <a:t>counting methodology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Climatology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Antarctic Continent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01000" cy="17526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920</a:t>
            </a:r>
            <a:r>
              <a:rPr lang="en-US" dirty="0" smtClean="0">
                <a:solidFill>
                  <a:schemeClr val="bg1"/>
                </a:solidFill>
              </a:rPr>
              <a:t>+ Events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2650</a:t>
            </a:r>
            <a:r>
              <a:rPr lang="en-US" dirty="0" smtClean="0">
                <a:solidFill>
                  <a:schemeClr val="bg1"/>
                </a:solidFill>
              </a:rPr>
              <a:t>+ Days Affected (over 7 years worth)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0" y="1981200"/>
          <a:ext cx="6096000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</a:t>
                      </a:r>
                      <a:r>
                        <a:rPr lang="en-US" baseline="0" dirty="0" smtClean="0"/>
                        <a:t> Season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 Affected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(Sept-Nov)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(Dec-Feb)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(Mar-May)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 (Jun-Aug)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ubtitle 16"/>
          <p:cNvSpPr txBox="1">
            <a:spLocks/>
          </p:cNvSpPr>
          <p:nvPr/>
        </p:nvSpPr>
        <p:spPr>
          <a:xfrm>
            <a:off x="609600" y="3733800"/>
            <a:ext cx="8001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two-day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Longest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event: 10 days, skirting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Climatology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West Antarctica | East Antarctica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4343400" cy="12954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Sectors (MBL, ELS)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886994" y="1752600"/>
            <a:ext cx="1523206" cy="794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16"/>
          <p:cNvSpPr txBox="1">
            <a:spLocks/>
          </p:cNvSpPr>
          <p:nvPr/>
        </p:nvSpPr>
        <p:spPr>
          <a:xfrm>
            <a:off x="4800600" y="9906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Sectors (QML, END, QMC,WLK,VCT)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2286000"/>
            <a:ext cx="5029200" cy="1588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ubtitle 16"/>
          <p:cNvSpPr txBox="1">
            <a:spLocks/>
          </p:cNvSpPr>
          <p:nvPr/>
        </p:nvSpPr>
        <p:spPr>
          <a:xfrm>
            <a:off x="0" y="26670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2,024,257.59 km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ubtitle 16"/>
          <p:cNvSpPr txBox="1">
            <a:spLocks/>
          </p:cNvSpPr>
          <p:nvPr/>
        </p:nvSpPr>
        <p:spPr>
          <a:xfrm>
            <a:off x="4800600" y="26670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9,617,556.68 km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ubtitle 16"/>
          <p:cNvSpPr txBox="1">
            <a:spLocks/>
          </p:cNvSpPr>
          <p:nvPr/>
        </p:nvSpPr>
        <p:spPr>
          <a:xfrm>
            <a:off x="3352800" y="22860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Area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924697" y="3466703"/>
            <a:ext cx="1447800" cy="794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33600" y="3427412"/>
            <a:ext cx="5029200" cy="1588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ubtitle 16"/>
          <p:cNvSpPr txBox="1">
            <a:spLocks/>
          </p:cNvSpPr>
          <p:nvPr/>
        </p:nvSpPr>
        <p:spPr>
          <a:xfrm>
            <a:off x="0" y="34290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3X more active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ubtitle 16"/>
          <p:cNvSpPr txBox="1">
            <a:spLocks/>
          </p:cNvSpPr>
          <p:nvPr/>
        </p:nvSpPr>
        <p:spPr>
          <a:xfrm>
            <a:off x="4800600" y="34290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Nearly 5X larger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133600" y="4038600"/>
            <a:ext cx="5029200" cy="1588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ubtitle 16"/>
          <p:cNvSpPr txBox="1">
            <a:spLocks/>
          </p:cNvSpPr>
          <p:nvPr/>
        </p:nvSpPr>
        <p:spPr>
          <a:xfrm>
            <a:off x="0" y="44196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Austral Winter (Jun-Aug)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~50% Days Affected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baseline="300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ubtitle 16"/>
          <p:cNvSpPr txBox="1">
            <a:spLocks/>
          </p:cNvSpPr>
          <p:nvPr/>
        </p:nvSpPr>
        <p:spPr>
          <a:xfrm>
            <a:off x="4724400" y="4419600"/>
            <a:ext cx="441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 Spring (Sept-Nov)</a:t>
            </a:r>
          </a:p>
          <a:p>
            <a:pPr algn="r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~30% Days Affected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ubtitle 16"/>
          <p:cNvSpPr txBox="1">
            <a:spLocks/>
          </p:cNvSpPr>
          <p:nvPr/>
        </p:nvSpPr>
        <p:spPr>
          <a:xfrm>
            <a:off x="3352800" y="4038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Season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886994" y="5333206"/>
            <a:ext cx="1523206" cy="794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  <a:lum bright="-58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7000"/>
            <a:ext cx="18288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477000"/>
            <a:ext cx="2057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Results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477000"/>
            <a:ext cx="16764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Discussion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477000"/>
            <a:ext cx="1752600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-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Climatology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West Antarctica | East Antarctica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886994" y="1752600"/>
            <a:ext cx="1523206" cy="794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924697" y="3466703"/>
            <a:ext cx="1447800" cy="794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886994" y="5333206"/>
            <a:ext cx="1523206" cy="794"/>
          </a:xfrm>
          <a:prstGeom prst="line">
            <a:avLst/>
          </a:prstGeom>
          <a:ln>
            <a:solidFill>
              <a:srgbClr val="F5C1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westAnt_S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62000"/>
            <a:ext cx="8229600" cy="2895600"/>
          </a:xfrm>
          <a:prstGeom prst="rect">
            <a:avLst/>
          </a:prstGeom>
        </p:spPr>
      </p:pic>
      <p:pic>
        <p:nvPicPr>
          <p:cNvPr id="38" name="Picture 37" descr="eastAnt_Sec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81400"/>
            <a:ext cx="8229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77030</TotalTime>
  <Words>1357</Words>
  <Application>Microsoft Macintosh PowerPoint</Application>
  <PresentationFormat>On-screen Show (4:3)</PresentationFormat>
  <Paragraphs>300</Paragraphs>
  <Slides>18</Slides>
  <Notes>15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!OLE_LINK1</vt:lpstr>
      <vt:lpstr>Cloud Mass Meridional Transport Events From the Southern Ocean into Antarctica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EXTRA: Calculating sector area</vt:lpstr>
      <vt:lpstr>EXTRA: Climate Indices</vt:lpstr>
      <vt:lpstr>EXTRA: Climate Indices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Oxygenate Emissions and their Impact on Ozone Formation in the San Joaquin Valley and LA Basin</dc:title>
  <dc:creator>SARP</dc:creator>
  <cp:lastModifiedBy>Joe Nettesheim</cp:lastModifiedBy>
  <cp:revision>398</cp:revision>
  <dcterms:created xsi:type="dcterms:W3CDTF">2015-02-21T18:56:29Z</dcterms:created>
  <dcterms:modified xsi:type="dcterms:W3CDTF">2015-02-27T19:16:59Z</dcterms:modified>
</cp:coreProperties>
</file>