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417" r:id="rId4"/>
    <p:sldId id="409" r:id="rId5"/>
    <p:sldId id="259" r:id="rId6"/>
    <p:sldId id="416" r:id="rId7"/>
    <p:sldId id="418" r:id="rId8"/>
    <p:sldId id="420" r:id="rId9"/>
    <p:sldId id="419" r:id="rId10"/>
    <p:sldId id="413" r:id="rId11"/>
    <p:sldId id="412" r:id="rId12"/>
    <p:sldId id="414" r:id="rId13"/>
    <p:sldId id="415" r:id="rId14"/>
    <p:sldId id="411" r:id="rId15"/>
    <p:sldId id="423" r:id="rId16"/>
    <p:sldId id="410" r:id="rId17"/>
    <p:sldId id="421" r:id="rId18"/>
    <p:sldId id="422" r:id="rId19"/>
    <p:sldId id="424" r:id="rId20"/>
    <p:sldId id="42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3B8354-92DE-46F6-8020-516BDBF1513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7AF692F-E73C-4D83-9E10-ACF79FEC6815}">
      <dgm:prSet/>
      <dgm:spPr/>
      <dgm:t>
        <a:bodyPr/>
        <a:lstStyle/>
        <a:p>
          <a:r>
            <a:rPr lang="en-US" dirty="0"/>
            <a:t>History of the AMRDC </a:t>
          </a:r>
        </a:p>
      </dgm:t>
    </dgm:pt>
    <dgm:pt modelId="{3D7B53A7-639B-4DC4-AEE3-359796C31B50}" type="parTrans" cxnId="{F636201C-2A33-4F07-A863-E5066F7B0DC0}">
      <dgm:prSet/>
      <dgm:spPr/>
      <dgm:t>
        <a:bodyPr/>
        <a:lstStyle/>
        <a:p>
          <a:endParaRPr lang="en-US"/>
        </a:p>
      </dgm:t>
    </dgm:pt>
    <dgm:pt modelId="{FF3CF13A-B343-47F2-848E-018AB9402D1E}" type="sibTrans" cxnId="{F636201C-2A33-4F07-A863-E5066F7B0DC0}">
      <dgm:prSet/>
      <dgm:spPr/>
      <dgm:t>
        <a:bodyPr/>
        <a:lstStyle/>
        <a:p>
          <a:endParaRPr lang="en-US"/>
        </a:p>
      </dgm:t>
    </dgm:pt>
    <dgm:pt modelId="{7AEC2848-035E-4FA9-BD76-CDE6F82BE61C}">
      <dgm:prSet/>
      <dgm:spPr/>
      <dgm:t>
        <a:bodyPr/>
        <a:lstStyle/>
        <a:p>
          <a:r>
            <a:rPr lang="en-US"/>
            <a:t>Major Goals</a:t>
          </a:r>
        </a:p>
      </dgm:t>
    </dgm:pt>
    <dgm:pt modelId="{D3FE0033-8F26-40AC-9246-D669686CFAC6}" type="parTrans" cxnId="{2C58900D-2425-467E-B71A-D3D4DE46C575}">
      <dgm:prSet/>
      <dgm:spPr/>
      <dgm:t>
        <a:bodyPr/>
        <a:lstStyle/>
        <a:p>
          <a:endParaRPr lang="en-US"/>
        </a:p>
      </dgm:t>
    </dgm:pt>
    <dgm:pt modelId="{D3FE2F76-AEF8-4012-9AFB-9B87F66BDB29}" type="sibTrans" cxnId="{2C58900D-2425-467E-B71A-D3D4DE46C575}">
      <dgm:prSet/>
      <dgm:spPr/>
      <dgm:t>
        <a:bodyPr/>
        <a:lstStyle/>
        <a:p>
          <a:endParaRPr lang="en-US"/>
        </a:p>
      </dgm:t>
    </dgm:pt>
    <dgm:pt modelId="{007F41DC-DD08-490E-BAFA-C92EAA51960D}">
      <dgm:prSet/>
      <dgm:spPr/>
      <dgm:t>
        <a:bodyPr/>
        <a:lstStyle/>
        <a:p>
          <a:r>
            <a:rPr lang="en-US"/>
            <a:t>Major Tasks</a:t>
          </a:r>
        </a:p>
      </dgm:t>
    </dgm:pt>
    <dgm:pt modelId="{3B48D0C6-F269-4724-8AB6-87EDC06331D8}" type="parTrans" cxnId="{12CB882C-820D-4E7A-A480-4391315FFA66}">
      <dgm:prSet/>
      <dgm:spPr/>
      <dgm:t>
        <a:bodyPr/>
        <a:lstStyle/>
        <a:p>
          <a:endParaRPr lang="en-US"/>
        </a:p>
      </dgm:t>
    </dgm:pt>
    <dgm:pt modelId="{53A76441-5EB0-4CF6-951D-2575EB63A953}" type="sibTrans" cxnId="{12CB882C-820D-4E7A-A480-4391315FFA66}">
      <dgm:prSet/>
      <dgm:spPr/>
      <dgm:t>
        <a:bodyPr/>
        <a:lstStyle/>
        <a:p>
          <a:endParaRPr lang="en-US"/>
        </a:p>
      </dgm:t>
    </dgm:pt>
    <dgm:pt modelId="{21BA9E69-F30E-4909-AEAF-2EC3FFC6517F}">
      <dgm:prSet/>
      <dgm:spPr/>
      <dgm:t>
        <a:bodyPr/>
        <a:lstStyle/>
        <a:p>
          <a:r>
            <a:rPr lang="en-US" dirty="0"/>
            <a:t>Computing</a:t>
          </a:r>
        </a:p>
      </dgm:t>
    </dgm:pt>
    <dgm:pt modelId="{5F51B0DD-9E6C-4E3E-BE8D-4B0E44ECE585}" type="parTrans" cxnId="{5979C05E-7232-44AF-A2E0-6B4F5715F415}">
      <dgm:prSet/>
      <dgm:spPr/>
      <dgm:t>
        <a:bodyPr/>
        <a:lstStyle/>
        <a:p>
          <a:endParaRPr lang="en-US"/>
        </a:p>
      </dgm:t>
    </dgm:pt>
    <dgm:pt modelId="{C95B6201-6A51-498A-84E8-8B0DDB5079E9}" type="sibTrans" cxnId="{5979C05E-7232-44AF-A2E0-6B4F5715F415}">
      <dgm:prSet/>
      <dgm:spPr/>
      <dgm:t>
        <a:bodyPr/>
        <a:lstStyle/>
        <a:p>
          <a:endParaRPr lang="en-US"/>
        </a:p>
      </dgm:t>
    </dgm:pt>
    <dgm:pt modelId="{429D3067-66B9-4F14-B336-9AC03BA2A4E3}">
      <dgm:prSet/>
      <dgm:spPr/>
      <dgm:t>
        <a:bodyPr/>
        <a:lstStyle/>
        <a:p>
          <a:r>
            <a:rPr lang="en-US"/>
            <a:t>Personnel</a:t>
          </a:r>
        </a:p>
      </dgm:t>
    </dgm:pt>
    <dgm:pt modelId="{77C16945-2C11-450D-B383-E84F80F9B5A5}" type="parTrans" cxnId="{6A551596-04CA-4557-A400-D4167D83FB79}">
      <dgm:prSet/>
      <dgm:spPr/>
      <dgm:t>
        <a:bodyPr/>
        <a:lstStyle/>
        <a:p>
          <a:endParaRPr lang="en-US"/>
        </a:p>
      </dgm:t>
    </dgm:pt>
    <dgm:pt modelId="{B3C0D069-9B7F-4EEB-A586-F6B0F681C8B8}" type="sibTrans" cxnId="{6A551596-04CA-4557-A400-D4167D83FB79}">
      <dgm:prSet/>
      <dgm:spPr/>
      <dgm:t>
        <a:bodyPr/>
        <a:lstStyle/>
        <a:p>
          <a:endParaRPr lang="en-US"/>
        </a:p>
      </dgm:t>
    </dgm:pt>
    <dgm:pt modelId="{F244A96F-4FD5-463D-8946-34E3B191544F}">
      <dgm:prSet/>
      <dgm:spPr/>
      <dgm:t>
        <a:bodyPr/>
        <a:lstStyle/>
        <a:p>
          <a:r>
            <a:rPr lang="en-US"/>
            <a:t>Timelines</a:t>
          </a:r>
        </a:p>
      </dgm:t>
    </dgm:pt>
    <dgm:pt modelId="{93D79242-99E1-4A19-B842-D0E1DE15E0FC}" type="parTrans" cxnId="{4F47CF76-2912-406F-B11C-1F01E437FC12}">
      <dgm:prSet/>
      <dgm:spPr/>
      <dgm:t>
        <a:bodyPr/>
        <a:lstStyle/>
        <a:p>
          <a:endParaRPr lang="en-US"/>
        </a:p>
      </dgm:t>
    </dgm:pt>
    <dgm:pt modelId="{876E441B-B56F-4533-8344-EBE879A8038A}" type="sibTrans" cxnId="{4F47CF76-2912-406F-B11C-1F01E437FC12}">
      <dgm:prSet/>
      <dgm:spPr/>
      <dgm:t>
        <a:bodyPr/>
        <a:lstStyle/>
        <a:p>
          <a:endParaRPr lang="en-US"/>
        </a:p>
      </dgm:t>
    </dgm:pt>
    <dgm:pt modelId="{057DA3AC-C2C6-024B-98C5-2803DD88FF02}" type="pres">
      <dgm:prSet presAssocID="{5D3B8354-92DE-46F6-8020-516BDBF1513F}" presName="vert0" presStyleCnt="0">
        <dgm:presLayoutVars>
          <dgm:dir/>
          <dgm:animOne val="branch"/>
          <dgm:animLvl val="lvl"/>
        </dgm:presLayoutVars>
      </dgm:prSet>
      <dgm:spPr/>
    </dgm:pt>
    <dgm:pt modelId="{32DE1C0C-9DF8-B24F-9348-1987818BC6A9}" type="pres">
      <dgm:prSet presAssocID="{27AF692F-E73C-4D83-9E10-ACF79FEC6815}" presName="thickLine" presStyleLbl="alignNode1" presStyleIdx="0" presStyleCnt="6"/>
      <dgm:spPr/>
    </dgm:pt>
    <dgm:pt modelId="{8840EB0A-5B57-C542-9117-1F1FB306E6B6}" type="pres">
      <dgm:prSet presAssocID="{27AF692F-E73C-4D83-9E10-ACF79FEC6815}" presName="horz1" presStyleCnt="0"/>
      <dgm:spPr/>
    </dgm:pt>
    <dgm:pt modelId="{7B78B872-BB09-0843-87EA-999F881A88DF}" type="pres">
      <dgm:prSet presAssocID="{27AF692F-E73C-4D83-9E10-ACF79FEC6815}" presName="tx1" presStyleLbl="revTx" presStyleIdx="0" presStyleCnt="6"/>
      <dgm:spPr/>
    </dgm:pt>
    <dgm:pt modelId="{BD70A49F-DD2E-004D-A1C4-A061D23D0255}" type="pres">
      <dgm:prSet presAssocID="{27AF692F-E73C-4D83-9E10-ACF79FEC6815}" presName="vert1" presStyleCnt="0"/>
      <dgm:spPr/>
    </dgm:pt>
    <dgm:pt modelId="{4904D35D-71DD-EF42-A3F6-DFF76830D371}" type="pres">
      <dgm:prSet presAssocID="{7AEC2848-035E-4FA9-BD76-CDE6F82BE61C}" presName="thickLine" presStyleLbl="alignNode1" presStyleIdx="1" presStyleCnt="6"/>
      <dgm:spPr/>
    </dgm:pt>
    <dgm:pt modelId="{70F37350-108A-BE4C-BE19-335633C1928A}" type="pres">
      <dgm:prSet presAssocID="{7AEC2848-035E-4FA9-BD76-CDE6F82BE61C}" presName="horz1" presStyleCnt="0"/>
      <dgm:spPr/>
    </dgm:pt>
    <dgm:pt modelId="{844467FF-5272-E144-9352-7F85AB1AD0B8}" type="pres">
      <dgm:prSet presAssocID="{7AEC2848-035E-4FA9-BD76-CDE6F82BE61C}" presName="tx1" presStyleLbl="revTx" presStyleIdx="1" presStyleCnt="6"/>
      <dgm:spPr/>
    </dgm:pt>
    <dgm:pt modelId="{4B15B234-9205-6343-8D81-79D1A89F6742}" type="pres">
      <dgm:prSet presAssocID="{7AEC2848-035E-4FA9-BD76-CDE6F82BE61C}" presName="vert1" presStyleCnt="0"/>
      <dgm:spPr/>
    </dgm:pt>
    <dgm:pt modelId="{81137E26-5CED-FE40-B4BA-99A060D9C723}" type="pres">
      <dgm:prSet presAssocID="{007F41DC-DD08-490E-BAFA-C92EAA51960D}" presName="thickLine" presStyleLbl="alignNode1" presStyleIdx="2" presStyleCnt="6"/>
      <dgm:spPr/>
    </dgm:pt>
    <dgm:pt modelId="{B1C1E4C7-2E91-814C-86F3-758311ED8E06}" type="pres">
      <dgm:prSet presAssocID="{007F41DC-DD08-490E-BAFA-C92EAA51960D}" presName="horz1" presStyleCnt="0"/>
      <dgm:spPr/>
    </dgm:pt>
    <dgm:pt modelId="{E58B4C6D-BD60-9D41-A36F-542A74A8769C}" type="pres">
      <dgm:prSet presAssocID="{007F41DC-DD08-490E-BAFA-C92EAA51960D}" presName="tx1" presStyleLbl="revTx" presStyleIdx="2" presStyleCnt="6"/>
      <dgm:spPr/>
    </dgm:pt>
    <dgm:pt modelId="{D2A489CE-0978-914A-9298-F70B0164DC16}" type="pres">
      <dgm:prSet presAssocID="{007F41DC-DD08-490E-BAFA-C92EAA51960D}" presName="vert1" presStyleCnt="0"/>
      <dgm:spPr/>
    </dgm:pt>
    <dgm:pt modelId="{D718193D-39B7-374A-B453-52F00A465762}" type="pres">
      <dgm:prSet presAssocID="{21BA9E69-F30E-4909-AEAF-2EC3FFC6517F}" presName="thickLine" presStyleLbl="alignNode1" presStyleIdx="3" presStyleCnt="6"/>
      <dgm:spPr/>
    </dgm:pt>
    <dgm:pt modelId="{D1CCC6BC-EA5E-774D-B214-F3191593ABC0}" type="pres">
      <dgm:prSet presAssocID="{21BA9E69-F30E-4909-AEAF-2EC3FFC6517F}" presName="horz1" presStyleCnt="0"/>
      <dgm:spPr/>
    </dgm:pt>
    <dgm:pt modelId="{84C2AEDE-685D-F040-9365-3EEEFE9DBFD0}" type="pres">
      <dgm:prSet presAssocID="{21BA9E69-F30E-4909-AEAF-2EC3FFC6517F}" presName="tx1" presStyleLbl="revTx" presStyleIdx="3" presStyleCnt="6"/>
      <dgm:spPr/>
    </dgm:pt>
    <dgm:pt modelId="{6388712D-EFC9-E84E-8734-8580E5DAB5B1}" type="pres">
      <dgm:prSet presAssocID="{21BA9E69-F30E-4909-AEAF-2EC3FFC6517F}" presName="vert1" presStyleCnt="0"/>
      <dgm:spPr/>
    </dgm:pt>
    <dgm:pt modelId="{41BF6BF0-DD69-6F4B-9854-BB71CD416A55}" type="pres">
      <dgm:prSet presAssocID="{429D3067-66B9-4F14-B336-9AC03BA2A4E3}" presName="thickLine" presStyleLbl="alignNode1" presStyleIdx="4" presStyleCnt="6"/>
      <dgm:spPr/>
    </dgm:pt>
    <dgm:pt modelId="{00CD41F4-7A82-AE45-AD2F-510747F495A0}" type="pres">
      <dgm:prSet presAssocID="{429D3067-66B9-4F14-B336-9AC03BA2A4E3}" presName="horz1" presStyleCnt="0"/>
      <dgm:spPr/>
    </dgm:pt>
    <dgm:pt modelId="{8C1CD309-E9B9-5C48-8E9E-5DB3E5EB5240}" type="pres">
      <dgm:prSet presAssocID="{429D3067-66B9-4F14-B336-9AC03BA2A4E3}" presName="tx1" presStyleLbl="revTx" presStyleIdx="4" presStyleCnt="6"/>
      <dgm:spPr/>
    </dgm:pt>
    <dgm:pt modelId="{BDBD95FC-401F-604B-8B1A-865354AD99D6}" type="pres">
      <dgm:prSet presAssocID="{429D3067-66B9-4F14-B336-9AC03BA2A4E3}" presName="vert1" presStyleCnt="0"/>
      <dgm:spPr/>
    </dgm:pt>
    <dgm:pt modelId="{89911B2C-8104-2143-AA62-27C13AF1FE62}" type="pres">
      <dgm:prSet presAssocID="{F244A96F-4FD5-463D-8946-34E3B191544F}" presName="thickLine" presStyleLbl="alignNode1" presStyleIdx="5" presStyleCnt="6"/>
      <dgm:spPr/>
    </dgm:pt>
    <dgm:pt modelId="{569000E0-96FE-5B49-A49B-5E267AAF4DE2}" type="pres">
      <dgm:prSet presAssocID="{F244A96F-4FD5-463D-8946-34E3B191544F}" presName="horz1" presStyleCnt="0"/>
      <dgm:spPr/>
    </dgm:pt>
    <dgm:pt modelId="{10B127BC-A0C7-F040-9FB5-CF72802F7252}" type="pres">
      <dgm:prSet presAssocID="{F244A96F-4FD5-463D-8946-34E3B191544F}" presName="tx1" presStyleLbl="revTx" presStyleIdx="5" presStyleCnt="6"/>
      <dgm:spPr/>
    </dgm:pt>
    <dgm:pt modelId="{6EA1DCFC-1F48-604A-AE5B-EB5395CEF903}" type="pres">
      <dgm:prSet presAssocID="{F244A96F-4FD5-463D-8946-34E3B191544F}" presName="vert1" presStyleCnt="0"/>
      <dgm:spPr/>
    </dgm:pt>
  </dgm:ptLst>
  <dgm:cxnLst>
    <dgm:cxn modelId="{2C58900D-2425-467E-B71A-D3D4DE46C575}" srcId="{5D3B8354-92DE-46F6-8020-516BDBF1513F}" destId="{7AEC2848-035E-4FA9-BD76-CDE6F82BE61C}" srcOrd="1" destOrd="0" parTransId="{D3FE0033-8F26-40AC-9246-D669686CFAC6}" sibTransId="{D3FE2F76-AEF8-4012-9AFB-9B87F66BDB29}"/>
    <dgm:cxn modelId="{F636201C-2A33-4F07-A863-E5066F7B0DC0}" srcId="{5D3B8354-92DE-46F6-8020-516BDBF1513F}" destId="{27AF692F-E73C-4D83-9E10-ACF79FEC6815}" srcOrd="0" destOrd="0" parTransId="{3D7B53A7-639B-4DC4-AEE3-359796C31B50}" sibTransId="{FF3CF13A-B343-47F2-848E-018AB9402D1E}"/>
    <dgm:cxn modelId="{977BC128-8233-3640-99D9-BAF1AD175D93}" type="presOf" srcId="{27AF692F-E73C-4D83-9E10-ACF79FEC6815}" destId="{7B78B872-BB09-0843-87EA-999F881A88DF}" srcOrd="0" destOrd="0" presId="urn:microsoft.com/office/officeart/2008/layout/LinedList"/>
    <dgm:cxn modelId="{12CB882C-820D-4E7A-A480-4391315FFA66}" srcId="{5D3B8354-92DE-46F6-8020-516BDBF1513F}" destId="{007F41DC-DD08-490E-BAFA-C92EAA51960D}" srcOrd="2" destOrd="0" parTransId="{3B48D0C6-F269-4724-8AB6-87EDC06331D8}" sibTransId="{53A76441-5EB0-4CF6-951D-2575EB63A953}"/>
    <dgm:cxn modelId="{2F66552F-0EB6-2C48-B3B0-9D9FAD74C3D1}" type="presOf" srcId="{007F41DC-DD08-490E-BAFA-C92EAA51960D}" destId="{E58B4C6D-BD60-9D41-A36F-542A74A8769C}" srcOrd="0" destOrd="0" presId="urn:microsoft.com/office/officeart/2008/layout/LinedList"/>
    <dgm:cxn modelId="{62B61D41-C429-AF4D-9B6A-1A0A0B63B209}" type="presOf" srcId="{7AEC2848-035E-4FA9-BD76-CDE6F82BE61C}" destId="{844467FF-5272-E144-9352-7F85AB1AD0B8}" srcOrd="0" destOrd="0" presId="urn:microsoft.com/office/officeart/2008/layout/LinedList"/>
    <dgm:cxn modelId="{5979C05E-7232-44AF-A2E0-6B4F5715F415}" srcId="{5D3B8354-92DE-46F6-8020-516BDBF1513F}" destId="{21BA9E69-F30E-4909-AEAF-2EC3FFC6517F}" srcOrd="3" destOrd="0" parTransId="{5F51B0DD-9E6C-4E3E-BE8D-4B0E44ECE585}" sibTransId="{C95B6201-6A51-498A-84E8-8B0DDB5079E9}"/>
    <dgm:cxn modelId="{4F47CF76-2912-406F-B11C-1F01E437FC12}" srcId="{5D3B8354-92DE-46F6-8020-516BDBF1513F}" destId="{F244A96F-4FD5-463D-8946-34E3B191544F}" srcOrd="5" destOrd="0" parTransId="{93D79242-99E1-4A19-B842-D0E1DE15E0FC}" sibTransId="{876E441B-B56F-4533-8344-EBE879A8038A}"/>
    <dgm:cxn modelId="{6A551596-04CA-4557-A400-D4167D83FB79}" srcId="{5D3B8354-92DE-46F6-8020-516BDBF1513F}" destId="{429D3067-66B9-4F14-B336-9AC03BA2A4E3}" srcOrd="4" destOrd="0" parTransId="{77C16945-2C11-450D-B383-E84F80F9B5A5}" sibTransId="{B3C0D069-9B7F-4EEB-A586-F6B0F681C8B8}"/>
    <dgm:cxn modelId="{931C9B9D-EDF8-CF4B-935E-07388A2628D3}" type="presOf" srcId="{21BA9E69-F30E-4909-AEAF-2EC3FFC6517F}" destId="{84C2AEDE-685D-F040-9365-3EEEFE9DBFD0}" srcOrd="0" destOrd="0" presId="urn:microsoft.com/office/officeart/2008/layout/LinedList"/>
    <dgm:cxn modelId="{C0BE29A2-2858-7C41-B2AE-6390913F1F6A}" type="presOf" srcId="{429D3067-66B9-4F14-B336-9AC03BA2A4E3}" destId="{8C1CD309-E9B9-5C48-8E9E-5DB3E5EB5240}" srcOrd="0" destOrd="0" presId="urn:microsoft.com/office/officeart/2008/layout/LinedList"/>
    <dgm:cxn modelId="{D92A7CEB-9E21-9545-94D2-BE7DF74A191D}" type="presOf" srcId="{5D3B8354-92DE-46F6-8020-516BDBF1513F}" destId="{057DA3AC-C2C6-024B-98C5-2803DD88FF02}" srcOrd="0" destOrd="0" presId="urn:microsoft.com/office/officeart/2008/layout/LinedList"/>
    <dgm:cxn modelId="{6D1A67EE-6357-C547-B3E5-59F61345B5F7}" type="presOf" srcId="{F244A96F-4FD5-463D-8946-34E3B191544F}" destId="{10B127BC-A0C7-F040-9FB5-CF72802F7252}" srcOrd="0" destOrd="0" presId="urn:microsoft.com/office/officeart/2008/layout/LinedList"/>
    <dgm:cxn modelId="{4C117B9E-DFE0-0D48-B186-81CA23DBB89D}" type="presParOf" srcId="{057DA3AC-C2C6-024B-98C5-2803DD88FF02}" destId="{32DE1C0C-9DF8-B24F-9348-1987818BC6A9}" srcOrd="0" destOrd="0" presId="urn:microsoft.com/office/officeart/2008/layout/LinedList"/>
    <dgm:cxn modelId="{661D2C03-B514-DE44-B800-130CE0F2EF24}" type="presParOf" srcId="{057DA3AC-C2C6-024B-98C5-2803DD88FF02}" destId="{8840EB0A-5B57-C542-9117-1F1FB306E6B6}" srcOrd="1" destOrd="0" presId="urn:microsoft.com/office/officeart/2008/layout/LinedList"/>
    <dgm:cxn modelId="{841FF84B-497E-3E43-B7D1-DF70347B7F61}" type="presParOf" srcId="{8840EB0A-5B57-C542-9117-1F1FB306E6B6}" destId="{7B78B872-BB09-0843-87EA-999F881A88DF}" srcOrd="0" destOrd="0" presId="urn:microsoft.com/office/officeart/2008/layout/LinedList"/>
    <dgm:cxn modelId="{D4160273-418E-2941-AD83-7B2DB2195C14}" type="presParOf" srcId="{8840EB0A-5B57-C542-9117-1F1FB306E6B6}" destId="{BD70A49F-DD2E-004D-A1C4-A061D23D0255}" srcOrd="1" destOrd="0" presId="urn:microsoft.com/office/officeart/2008/layout/LinedList"/>
    <dgm:cxn modelId="{4BF59383-2768-8842-9006-1DB102046424}" type="presParOf" srcId="{057DA3AC-C2C6-024B-98C5-2803DD88FF02}" destId="{4904D35D-71DD-EF42-A3F6-DFF76830D371}" srcOrd="2" destOrd="0" presId="urn:microsoft.com/office/officeart/2008/layout/LinedList"/>
    <dgm:cxn modelId="{3BAED146-EC55-584C-961B-E9E885973F26}" type="presParOf" srcId="{057DA3AC-C2C6-024B-98C5-2803DD88FF02}" destId="{70F37350-108A-BE4C-BE19-335633C1928A}" srcOrd="3" destOrd="0" presId="urn:microsoft.com/office/officeart/2008/layout/LinedList"/>
    <dgm:cxn modelId="{15963E9E-5563-F640-9F99-29C9A00BE4A6}" type="presParOf" srcId="{70F37350-108A-BE4C-BE19-335633C1928A}" destId="{844467FF-5272-E144-9352-7F85AB1AD0B8}" srcOrd="0" destOrd="0" presId="urn:microsoft.com/office/officeart/2008/layout/LinedList"/>
    <dgm:cxn modelId="{A2DF350A-A6F4-FE41-BA20-D6BD17D74283}" type="presParOf" srcId="{70F37350-108A-BE4C-BE19-335633C1928A}" destId="{4B15B234-9205-6343-8D81-79D1A89F6742}" srcOrd="1" destOrd="0" presId="urn:microsoft.com/office/officeart/2008/layout/LinedList"/>
    <dgm:cxn modelId="{28D2BA2E-5B4C-1A45-BC19-3AB768A4A5AA}" type="presParOf" srcId="{057DA3AC-C2C6-024B-98C5-2803DD88FF02}" destId="{81137E26-5CED-FE40-B4BA-99A060D9C723}" srcOrd="4" destOrd="0" presId="urn:microsoft.com/office/officeart/2008/layout/LinedList"/>
    <dgm:cxn modelId="{3FAC0A83-022D-3341-9269-CB7FA13D17AA}" type="presParOf" srcId="{057DA3AC-C2C6-024B-98C5-2803DD88FF02}" destId="{B1C1E4C7-2E91-814C-86F3-758311ED8E06}" srcOrd="5" destOrd="0" presId="urn:microsoft.com/office/officeart/2008/layout/LinedList"/>
    <dgm:cxn modelId="{3367FB13-AECC-3D4D-92EE-442BEC7947FD}" type="presParOf" srcId="{B1C1E4C7-2E91-814C-86F3-758311ED8E06}" destId="{E58B4C6D-BD60-9D41-A36F-542A74A8769C}" srcOrd="0" destOrd="0" presId="urn:microsoft.com/office/officeart/2008/layout/LinedList"/>
    <dgm:cxn modelId="{CED0D127-20B0-E64B-B31F-F02D7E5FFD44}" type="presParOf" srcId="{B1C1E4C7-2E91-814C-86F3-758311ED8E06}" destId="{D2A489CE-0978-914A-9298-F70B0164DC16}" srcOrd="1" destOrd="0" presId="urn:microsoft.com/office/officeart/2008/layout/LinedList"/>
    <dgm:cxn modelId="{339E25AB-BB25-B046-988D-669AA39B1427}" type="presParOf" srcId="{057DA3AC-C2C6-024B-98C5-2803DD88FF02}" destId="{D718193D-39B7-374A-B453-52F00A465762}" srcOrd="6" destOrd="0" presId="urn:microsoft.com/office/officeart/2008/layout/LinedList"/>
    <dgm:cxn modelId="{A01BF64D-55DA-A042-8BC2-3C182DDDC737}" type="presParOf" srcId="{057DA3AC-C2C6-024B-98C5-2803DD88FF02}" destId="{D1CCC6BC-EA5E-774D-B214-F3191593ABC0}" srcOrd="7" destOrd="0" presId="urn:microsoft.com/office/officeart/2008/layout/LinedList"/>
    <dgm:cxn modelId="{E0BB7B60-BFB5-CB4E-B824-B243C1D6B157}" type="presParOf" srcId="{D1CCC6BC-EA5E-774D-B214-F3191593ABC0}" destId="{84C2AEDE-685D-F040-9365-3EEEFE9DBFD0}" srcOrd="0" destOrd="0" presId="urn:microsoft.com/office/officeart/2008/layout/LinedList"/>
    <dgm:cxn modelId="{CAD99016-B210-C44B-84FA-F48532138DD0}" type="presParOf" srcId="{D1CCC6BC-EA5E-774D-B214-F3191593ABC0}" destId="{6388712D-EFC9-E84E-8734-8580E5DAB5B1}" srcOrd="1" destOrd="0" presId="urn:microsoft.com/office/officeart/2008/layout/LinedList"/>
    <dgm:cxn modelId="{5FDD090C-C9BD-5147-9ABA-6C9FEEC7C1D0}" type="presParOf" srcId="{057DA3AC-C2C6-024B-98C5-2803DD88FF02}" destId="{41BF6BF0-DD69-6F4B-9854-BB71CD416A55}" srcOrd="8" destOrd="0" presId="urn:microsoft.com/office/officeart/2008/layout/LinedList"/>
    <dgm:cxn modelId="{66641DB3-3CA4-DF4C-B78A-4D88B72B2701}" type="presParOf" srcId="{057DA3AC-C2C6-024B-98C5-2803DD88FF02}" destId="{00CD41F4-7A82-AE45-AD2F-510747F495A0}" srcOrd="9" destOrd="0" presId="urn:microsoft.com/office/officeart/2008/layout/LinedList"/>
    <dgm:cxn modelId="{455BCF42-37CA-F343-BF5D-3AA495599F2F}" type="presParOf" srcId="{00CD41F4-7A82-AE45-AD2F-510747F495A0}" destId="{8C1CD309-E9B9-5C48-8E9E-5DB3E5EB5240}" srcOrd="0" destOrd="0" presId="urn:microsoft.com/office/officeart/2008/layout/LinedList"/>
    <dgm:cxn modelId="{F0475A44-D4CE-FC4F-A0F8-DCD31E036A30}" type="presParOf" srcId="{00CD41F4-7A82-AE45-AD2F-510747F495A0}" destId="{BDBD95FC-401F-604B-8B1A-865354AD99D6}" srcOrd="1" destOrd="0" presId="urn:microsoft.com/office/officeart/2008/layout/LinedList"/>
    <dgm:cxn modelId="{59CB369B-79BC-DF44-8FF5-BAB560284AFC}" type="presParOf" srcId="{057DA3AC-C2C6-024B-98C5-2803DD88FF02}" destId="{89911B2C-8104-2143-AA62-27C13AF1FE62}" srcOrd="10" destOrd="0" presId="urn:microsoft.com/office/officeart/2008/layout/LinedList"/>
    <dgm:cxn modelId="{10EAED32-E5FE-0F49-AE3C-B1765E4048C7}" type="presParOf" srcId="{057DA3AC-C2C6-024B-98C5-2803DD88FF02}" destId="{569000E0-96FE-5B49-A49B-5E267AAF4DE2}" srcOrd="11" destOrd="0" presId="urn:microsoft.com/office/officeart/2008/layout/LinedList"/>
    <dgm:cxn modelId="{1EB9A352-A066-B341-B634-AA05634C9B1E}" type="presParOf" srcId="{569000E0-96FE-5B49-A49B-5E267AAF4DE2}" destId="{10B127BC-A0C7-F040-9FB5-CF72802F7252}" srcOrd="0" destOrd="0" presId="urn:microsoft.com/office/officeart/2008/layout/LinedList"/>
    <dgm:cxn modelId="{A6FCACDA-A8A8-2A44-B59F-063936BBC1B4}" type="presParOf" srcId="{569000E0-96FE-5B49-A49B-5E267AAF4DE2}" destId="{6EA1DCFC-1F48-604A-AE5B-EB5395CEF9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E1C0C-9DF8-B24F-9348-1987818BC6A9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8B872-BB09-0843-87EA-999F881A88DF}">
      <dsp:nvSpPr>
        <dsp:cNvPr id="0" name=""/>
        <dsp:cNvSpPr/>
      </dsp:nvSpPr>
      <dsp:spPr>
        <a:xfrm>
          <a:off x="0" y="2492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History of the AMRDC </a:t>
          </a:r>
        </a:p>
      </dsp:txBody>
      <dsp:txXfrm>
        <a:off x="0" y="2492"/>
        <a:ext cx="6492875" cy="850069"/>
      </dsp:txXfrm>
    </dsp:sp>
    <dsp:sp modelId="{4904D35D-71DD-EF42-A3F6-DFF76830D371}">
      <dsp:nvSpPr>
        <dsp:cNvPr id="0" name=""/>
        <dsp:cNvSpPr/>
      </dsp:nvSpPr>
      <dsp:spPr>
        <a:xfrm>
          <a:off x="0" y="852561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467FF-5272-E144-9352-7F85AB1AD0B8}">
      <dsp:nvSpPr>
        <dsp:cNvPr id="0" name=""/>
        <dsp:cNvSpPr/>
      </dsp:nvSpPr>
      <dsp:spPr>
        <a:xfrm>
          <a:off x="0" y="852561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Major Goals</a:t>
          </a:r>
        </a:p>
      </dsp:txBody>
      <dsp:txXfrm>
        <a:off x="0" y="852561"/>
        <a:ext cx="6492875" cy="850069"/>
      </dsp:txXfrm>
    </dsp:sp>
    <dsp:sp modelId="{81137E26-5CED-FE40-B4BA-99A060D9C723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B4C6D-BD60-9D41-A36F-542A74A8769C}">
      <dsp:nvSpPr>
        <dsp:cNvPr id="0" name=""/>
        <dsp:cNvSpPr/>
      </dsp:nvSpPr>
      <dsp:spPr>
        <a:xfrm>
          <a:off x="0" y="1702630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Major Tasks</a:t>
          </a:r>
        </a:p>
      </dsp:txBody>
      <dsp:txXfrm>
        <a:off x="0" y="1702630"/>
        <a:ext cx="6492875" cy="850069"/>
      </dsp:txXfrm>
    </dsp:sp>
    <dsp:sp modelId="{D718193D-39B7-374A-B453-52F00A465762}">
      <dsp:nvSpPr>
        <dsp:cNvPr id="0" name=""/>
        <dsp:cNvSpPr/>
      </dsp:nvSpPr>
      <dsp:spPr>
        <a:xfrm>
          <a:off x="0" y="2552699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AEDE-685D-F040-9365-3EEEFE9DBFD0}">
      <dsp:nvSpPr>
        <dsp:cNvPr id="0" name=""/>
        <dsp:cNvSpPr/>
      </dsp:nvSpPr>
      <dsp:spPr>
        <a:xfrm>
          <a:off x="0" y="255269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Computing</a:t>
          </a:r>
        </a:p>
      </dsp:txBody>
      <dsp:txXfrm>
        <a:off x="0" y="2552699"/>
        <a:ext cx="6492875" cy="850069"/>
      </dsp:txXfrm>
    </dsp:sp>
    <dsp:sp modelId="{41BF6BF0-DD69-6F4B-9854-BB71CD416A55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CD309-E9B9-5C48-8E9E-5DB3E5EB5240}">
      <dsp:nvSpPr>
        <dsp:cNvPr id="0" name=""/>
        <dsp:cNvSpPr/>
      </dsp:nvSpPr>
      <dsp:spPr>
        <a:xfrm>
          <a:off x="0" y="3402769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Personnel</a:t>
          </a:r>
        </a:p>
      </dsp:txBody>
      <dsp:txXfrm>
        <a:off x="0" y="3402769"/>
        <a:ext cx="6492875" cy="850069"/>
      </dsp:txXfrm>
    </dsp:sp>
    <dsp:sp modelId="{89911B2C-8104-2143-AA62-27C13AF1FE62}">
      <dsp:nvSpPr>
        <dsp:cNvPr id="0" name=""/>
        <dsp:cNvSpPr/>
      </dsp:nvSpPr>
      <dsp:spPr>
        <a:xfrm>
          <a:off x="0" y="4252838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127BC-A0C7-F040-9FB5-CF72802F7252}">
      <dsp:nvSpPr>
        <dsp:cNvPr id="0" name=""/>
        <dsp:cNvSpPr/>
      </dsp:nvSpPr>
      <dsp:spPr>
        <a:xfrm>
          <a:off x="0" y="4252838"/>
          <a:ext cx="6492875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Timelines</a:t>
          </a:r>
        </a:p>
      </dsp:txBody>
      <dsp:txXfrm>
        <a:off x="0" y="4252838"/>
        <a:ext cx="6492875" cy="850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54EBE-B90F-214A-8B70-55DEE75B41D7}" type="datetimeFigureOut">
              <a:rPr lang="en-US" smtClean="0"/>
              <a:t>6/30/20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FDC82-6305-284A-9C33-EBE54EC3B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4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FDC82-6305-284A-9C33-EBE54EC3B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9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BF81B-5746-654A-9C28-53C11BBEA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496AA-7A56-F248-B60B-733D6E39D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F8A9E-0D56-044F-AF64-41CBC6678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1DE72-88BD-8042-B3C0-7983F8B44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6B10-80FA-1249-8101-A359574C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7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DEA3-D987-C946-B727-D9784043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40386-0DB4-A74C-A281-36ABF78B1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F52B-5B16-D54D-A88E-30204502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85030-BF65-D147-98A2-722CB859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D498-AAFF-D641-8365-CCC04AF2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2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CD3EB7-6FE4-624A-9EB3-5582FD823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45B45-4432-7640-B006-80372A69D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76E69-3044-9E4F-8BE3-0AD6D02CF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6D431-712A-204B-AB76-2AE4A4A1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896B8-53B8-3A4D-A26B-07411BC7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6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BB76F-0ECB-F645-B734-F62F9FD0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EB1B2-AABC-1747-A0C0-3041D8D90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76D66-6699-D646-A47E-0658BE12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4510E-06AE-6A4D-8140-AFD65D3D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3EA44-DA35-ED47-9970-0F59B29E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9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ACD8-4464-134C-9CA9-386AE134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8AF90-8166-5E46-B667-9E0E52576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0C39B-A8ED-5A41-83F4-4CD65F23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E484A-C690-2E4C-8145-F6DDBE0B2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0B5EF-E12E-C647-B9E3-0C1359D02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6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81D3-F10A-AE42-A0F0-CEDB2B2E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21C1E-CC42-774C-8C6A-D89732EB4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699D4-DD63-0D41-974D-2F6E0B4E9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E2F26-B6BE-304E-9BC5-79162ABD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5F32E-1EF3-C444-AE45-C30BA4BAD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8A61F-752E-5B43-987A-2EA97FA10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0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A74A-FD51-E24C-90D8-C92E2207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A3B7E-3F04-184B-80F4-0D85AD6BE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2A730-5E23-9244-9DFC-CF34ABC0B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23B37-AA52-3342-8349-89F5DC30B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F6C3E9-44F0-7C4E-BFD5-DE2E9D44F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878D65-511B-6341-822F-D5DEFDC6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0EE26-CF99-C144-8BCE-E57A1779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07EA52-728E-A745-B20A-E292AE91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2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589A-9AD6-A744-A9D5-5175957C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474CB-C582-4443-B0A5-24A5A5021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99550-6BAA-1749-9BA7-FA898370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D2201-1110-9A45-BB7B-4FD986B2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8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811399-8D93-614C-B78A-1C915CC9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FA30-C57C-614C-A11C-07CF6A5A1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28251-812C-574F-9496-0937060CC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1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7DAE7-9FC4-BE48-B7D2-A184984D5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B938A-EDF0-D948-B384-1A14A0B2D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92C7C-8A1C-EF43-BE6C-8843C16BA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67843-5A5C-6045-A901-F1FAA0FA2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4316C-C0EA-F647-BB55-0492CF5A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AC906-CB67-8040-9529-634F54FD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6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12C3-08CD-9741-A3D2-5446DC57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193A1-CA2F-894F-A7A2-25CD0DD7B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03F1C-E6E5-514B-822A-6E8BC5433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DA8E0-187D-A249-BBA9-5FE60E40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8CA58-F32B-724F-9B18-A3CD14333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E6DFC-3F3D-E844-BA89-2D6B57FC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91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3F7D4-7136-394C-9A6F-78937515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1A93B-C7EB-744B-B49A-6E7A390DB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96A12-B882-104A-92A6-F50266072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ADCCA-68AA-7D4A-9D07-4D5B0A0C9A19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D5B21-4538-934E-AB52-7C31036BE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E454E-DBA0-994B-9C6A-A90DB280D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C0F9-D231-3A47-80E3-45522FF1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3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mattl@ssec.wisc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if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ountain&#10;&#10;Description automatically generated">
            <a:extLst>
              <a:ext uri="{FF2B5EF4-FFF2-40B4-BE49-F238E27FC236}">
                <a16:creationId xmlns:a16="http://schemas.microsoft.com/office/drawing/2014/main" id="{4E470878-5D99-1E47-AE1E-A722854F1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5" r="18126" b="65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312EF-1FDE-6C4B-ADCE-A0E00B1F7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529235"/>
            <a:ext cx="4356778" cy="3566750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/>
              <a:t>Antarctic Meteorological Research &amp; Data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E15D51-42D8-E44F-99B8-0AA1219FD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808723" cy="1208141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Dr. Matthew A. Lazzara</a:t>
            </a:r>
          </a:p>
          <a:p>
            <a:pPr algn="l"/>
            <a:r>
              <a:rPr lang="en-US" dirty="0"/>
              <a:t>Department of Physical Sciences</a:t>
            </a:r>
          </a:p>
          <a:p>
            <a:pPr algn="l"/>
            <a:r>
              <a:rPr lang="en-US" dirty="0"/>
              <a:t>School of Arts and Sciences</a:t>
            </a:r>
          </a:p>
          <a:p>
            <a:pPr algn="l"/>
            <a:r>
              <a:rPr lang="en-US" dirty="0">
                <a:solidFill>
                  <a:srgbClr val="00B0F0"/>
                </a:solidFill>
              </a:rPr>
              <a:t>Madison Area Technical College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63BE3-DA52-094C-ACF9-EAB7BC54021A}"/>
              </a:ext>
            </a:extLst>
          </p:cNvPr>
          <p:cNvSpPr txBox="1"/>
          <p:nvPr/>
        </p:nvSpPr>
        <p:spPr>
          <a:xfrm>
            <a:off x="2526327" y="77062"/>
            <a:ext cx="759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Science Foundation, Geoscience Directorate, </a:t>
            </a:r>
            <a:r>
              <a:rPr lang="en-US" dirty="0">
                <a:solidFill>
                  <a:srgbClr val="002060"/>
                </a:solidFill>
              </a:rPr>
              <a:t>Office of Polar Programs</a:t>
            </a:r>
          </a:p>
        </p:txBody>
      </p:sp>
      <p:pic>
        <p:nvPicPr>
          <p:cNvPr id="13" name="Picture 12" descr="madisonclg_logo_hrz_2c_rev.jpg">
            <a:extLst>
              <a:ext uri="{FF2B5EF4-FFF2-40B4-BE49-F238E27FC236}">
                <a16:creationId xmlns:a16="http://schemas.microsoft.com/office/drawing/2014/main" id="{A241C904-49A0-CC4D-BDB1-1C6ACB24D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6" y="5790918"/>
            <a:ext cx="1592411" cy="8683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5" name="Picture 14" descr="nsf1.gif">
            <a:extLst>
              <a:ext uri="{FF2B5EF4-FFF2-40B4-BE49-F238E27FC236}">
                <a16:creationId xmlns:a16="http://schemas.microsoft.com/office/drawing/2014/main" id="{FA586F57-29D1-044B-AA6A-0346D039A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9" y="0"/>
            <a:ext cx="1161719" cy="1161719"/>
          </a:xfrm>
          <a:prstGeom prst="rect">
            <a:avLst/>
          </a:prstGeom>
        </p:spPr>
      </p:pic>
      <p:pic>
        <p:nvPicPr>
          <p:cNvPr id="17" name="Picture 16" descr="USAP-LOGO.c01 copy.gif">
            <a:extLst>
              <a:ext uri="{FF2B5EF4-FFF2-40B4-BE49-F238E27FC236}">
                <a16:creationId xmlns:a16="http://schemas.microsoft.com/office/drawing/2014/main" id="{4B5E8C1F-2F88-B446-AB2C-E0F167444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37" y="66552"/>
            <a:ext cx="1084657" cy="1084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3C8865-1F54-5243-9E59-D4DD7E122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366" y="4294672"/>
            <a:ext cx="799518" cy="1269823"/>
          </a:xfrm>
          <a:prstGeom prst="rect">
            <a:avLst/>
          </a:prstGeom>
        </p:spPr>
      </p:pic>
      <p:pic>
        <p:nvPicPr>
          <p:cNvPr id="20" name="Picture 19" descr="Media/WAMC%20Logos/AMRCpenguin.png">
            <a:extLst>
              <a:ext uri="{FF2B5EF4-FFF2-40B4-BE49-F238E27FC236}">
                <a16:creationId xmlns:a16="http://schemas.microsoft.com/office/drawing/2014/main" id="{7C1EC431-4AD4-C842-A454-F548D6A56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06" y="2578417"/>
            <a:ext cx="711200" cy="1600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1245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565FC-9B31-FB41-9242-6B839C76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2" y="130790"/>
            <a:ext cx="3200400" cy="893404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Website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F8B678-DB0E-42FE-87B9-83644D028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258529"/>
            <a:ext cx="3622965" cy="4918434"/>
          </a:xfrm>
        </p:spPr>
        <p:txBody>
          <a:bodyPr>
            <a:normAutofit/>
          </a:bodyPr>
          <a:lstStyle/>
          <a:p>
            <a:r>
              <a:rPr lang="en-US" sz="2400" dirty="0"/>
              <a:t>Time for a new website!</a:t>
            </a:r>
          </a:p>
          <a:p>
            <a:r>
              <a:rPr lang="en-US" sz="2400" dirty="0"/>
              <a:t>Replace this older site</a:t>
            </a:r>
          </a:p>
          <a:p>
            <a:r>
              <a:rPr lang="en-US" sz="2400" dirty="0"/>
              <a:t>Face of the project to the world!</a:t>
            </a:r>
          </a:p>
          <a:p>
            <a:r>
              <a:rPr lang="en-US" sz="2400" dirty="0"/>
              <a:t>Offers EASY access to the data and information</a:t>
            </a:r>
          </a:p>
          <a:p>
            <a:r>
              <a:rPr lang="en-US" sz="2400" dirty="0"/>
              <a:t>ADA Compliant (also known as 508 Compliance, Section 508  and Section 504)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6A695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4349F9D-2FE6-8346-AA26-346A641BB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0" b="-3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179F7551-E956-43CB-8F36-268A5DA44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41A48365-B48D-490D-A7DE-D85CC9AD2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693455" cy="1511306"/>
          </a:xfrm>
          <a:custGeom>
            <a:avLst/>
            <a:gdLst>
              <a:gd name="connsiteX0" fmla="*/ 2147981 w 6693455"/>
              <a:gd name="connsiteY0" fmla="*/ 0 h 1511306"/>
              <a:gd name="connsiteX1" fmla="*/ 6693455 w 6693455"/>
              <a:gd name="connsiteY1" fmla="*/ 0 h 1511306"/>
              <a:gd name="connsiteX2" fmla="*/ 5995838 w 6693455"/>
              <a:gd name="connsiteY2" fmla="*/ 1511301 h 1511306"/>
              <a:gd name="connsiteX3" fmla="*/ 2147982 w 6693455"/>
              <a:gd name="connsiteY3" fmla="*/ 1511301 h 1511306"/>
              <a:gd name="connsiteX4" fmla="*/ 2147982 w 6693455"/>
              <a:gd name="connsiteY4" fmla="*/ 1511304 h 1511306"/>
              <a:gd name="connsiteX5" fmla="*/ 680261 w 6693455"/>
              <a:gd name="connsiteY5" fmla="*/ 1511304 h 1511306"/>
              <a:gd name="connsiteX6" fmla="*/ 680261 w 6693455"/>
              <a:gd name="connsiteY6" fmla="*/ 1511306 h 1511306"/>
              <a:gd name="connsiteX7" fmla="*/ 0 w 6693455"/>
              <a:gd name="connsiteY7" fmla="*/ 1511306 h 1511306"/>
              <a:gd name="connsiteX8" fmla="*/ 0 w 6693455"/>
              <a:gd name="connsiteY8" fmla="*/ 2 h 1511306"/>
              <a:gd name="connsiteX9" fmla="*/ 680261 w 6693455"/>
              <a:gd name="connsiteY9" fmla="*/ 2 h 1511306"/>
              <a:gd name="connsiteX10" fmla="*/ 680261 w 6693455"/>
              <a:gd name="connsiteY10" fmla="*/ 2544 h 1511306"/>
              <a:gd name="connsiteX11" fmla="*/ 2147981 w 6693455"/>
              <a:gd name="connsiteY11" fmla="*/ 2544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93455" h="1511306">
                <a:moveTo>
                  <a:pt x="2147981" y="0"/>
                </a:moveTo>
                <a:lnTo>
                  <a:pt x="6693455" y="0"/>
                </a:lnTo>
                <a:lnTo>
                  <a:pt x="5995838" y="1511301"/>
                </a:lnTo>
                <a:lnTo>
                  <a:pt x="2147982" y="1511301"/>
                </a:lnTo>
                <a:lnTo>
                  <a:pt x="2147982" y="1511304"/>
                </a:lnTo>
                <a:lnTo>
                  <a:pt x="680261" y="1511304"/>
                </a:lnTo>
                <a:lnTo>
                  <a:pt x="680261" y="1511306"/>
                </a:lnTo>
                <a:lnTo>
                  <a:pt x="0" y="1511306"/>
                </a:lnTo>
                <a:lnTo>
                  <a:pt x="0" y="2"/>
                </a:lnTo>
                <a:lnTo>
                  <a:pt x="680261" y="2"/>
                </a:lnTo>
                <a:lnTo>
                  <a:pt x="680261" y="2544"/>
                </a:lnTo>
                <a:lnTo>
                  <a:pt x="2147981" y="254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C4F65-E906-B44F-95CB-F534535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50" y="182563"/>
            <a:ext cx="5340605" cy="1146176"/>
          </a:xfrm>
        </p:spPr>
        <p:txBody>
          <a:bodyPr>
            <a:no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Data Repository and Archive System</a:t>
            </a: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521F05AC-2996-48A9-9B40-1A0FC53D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09DDF-8719-C449-A771-48F0A555C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288"/>
            <a:ext cx="3603171" cy="3639684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Antarctic Meteorological Data Archive</a:t>
            </a:r>
          </a:p>
          <a:p>
            <a:r>
              <a:rPr lang="en-US" sz="2000" dirty="0"/>
              <a:t>Metadata</a:t>
            </a:r>
          </a:p>
          <a:p>
            <a:r>
              <a:rPr lang="en-US" sz="2000" dirty="0"/>
              <a:t>Digital Object Identifiers</a:t>
            </a:r>
          </a:p>
          <a:p>
            <a:r>
              <a:rPr lang="en-US" sz="2000" dirty="0"/>
              <a:t>Integrated into the website</a:t>
            </a:r>
          </a:p>
          <a:p>
            <a:endParaRPr lang="en-US" sz="2000" dirty="0"/>
          </a:p>
        </p:txBody>
      </p:sp>
      <p:pic>
        <p:nvPicPr>
          <p:cNvPr id="3073" name="Picture 1" descr="page33image3802432">
            <a:extLst>
              <a:ext uri="{FF2B5EF4-FFF2-40B4-BE49-F238E27FC236}">
                <a16:creationId xmlns:a16="http://schemas.microsoft.com/office/drawing/2014/main" id="{1044B5E0-1BA4-E540-B41A-04B39E666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r="3" b="3"/>
          <a:stretch/>
        </p:blipFill>
        <p:spPr bwMode="auto">
          <a:xfrm>
            <a:off x="6693455" y="1097498"/>
            <a:ext cx="4533345" cy="4920178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043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A52F-2708-6B44-A128-D9E321E75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8" y="365125"/>
            <a:ext cx="10841182" cy="1325563"/>
          </a:xfrm>
        </p:spPr>
        <p:txBody>
          <a:bodyPr/>
          <a:lstStyle/>
          <a:p>
            <a:pPr algn="ctr"/>
            <a:r>
              <a:rPr lang="en-US" b="1" u="sng" dirty="0"/>
              <a:t>Campaign Antarctic Meteorological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B455E-0920-6F44-A2E5-E785689D4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Enable the archive to take in other investigator’s datasets</a:t>
            </a:r>
          </a:p>
          <a:p>
            <a:pPr lvl="1"/>
            <a:r>
              <a:rPr lang="en-US" dirty="0"/>
              <a:t>Meteorological Focus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Project FROST (First Regional Observing Study of the Troposphere)</a:t>
            </a:r>
          </a:p>
          <a:p>
            <a:pPr lvl="1"/>
            <a:r>
              <a:rPr lang="en-US" dirty="0"/>
              <a:t>Year of Polar Projection – Southern Hemisphere (YOPP-SH)</a:t>
            </a:r>
          </a:p>
          <a:p>
            <a:r>
              <a:rPr lang="en-US" dirty="0"/>
              <a:t>Provide data curation, archive, host metadata, and assign digital object identifiers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73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D3F6A1-F63F-AD48-A3A0-9C6F593C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solidFill>
                  <a:srgbClr val="FFFFFF"/>
                </a:solidFill>
              </a:rPr>
              <a:t>Meteorological Data Servers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93F16-23E9-5A42-9653-1354824C3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 dirty="0"/>
              <a:t>Providing real-time and archive data to &amp; for the meteorological community:</a:t>
            </a:r>
          </a:p>
          <a:p>
            <a:r>
              <a:rPr lang="en-US" sz="2400" dirty="0"/>
              <a:t>Servers:</a:t>
            </a:r>
          </a:p>
          <a:p>
            <a:pPr lvl="1"/>
            <a:r>
              <a:rPr lang="en-US" dirty="0" err="1"/>
              <a:t>McIDAS</a:t>
            </a:r>
            <a:r>
              <a:rPr lang="en-US" dirty="0"/>
              <a:t> ADDE</a:t>
            </a:r>
          </a:p>
          <a:p>
            <a:pPr lvl="1"/>
            <a:r>
              <a:rPr lang="en-US" dirty="0"/>
              <a:t>THREDDS</a:t>
            </a:r>
          </a:p>
          <a:p>
            <a:r>
              <a:rPr lang="en-US" sz="2400" dirty="0"/>
              <a:t>Services:</a:t>
            </a:r>
          </a:p>
          <a:p>
            <a:pPr lvl="1"/>
            <a:r>
              <a:rPr lang="en-US" dirty="0"/>
              <a:t>Antarctic-IDD - LDM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E9DF55D-B2C5-DD4C-8435-6F4382C79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070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41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7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FD797E-8EFF-9646-8B61-78ED81473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Antarctic Satellite Composite Imagery</a:t>
            </a:r>
          </a:p>
        </p:txBody>
      </p:sp>
      <p:cxnSp>
        <p:nvCxnSpPr>
          <p:cNvPr id="2055" name="Straight Connector 7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0604E6-2817-2548-AC4F-FD9C21175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This project begins *formal* operational support for these composites after 28 years of generation!!</a:t>
            </a:r>
          </a:p>
          <a:p>
            <a:r>
              <a:rPr lang="en-US" sz="2000" dirty="0">
                <a:solidFill>
                  <a:schemeClr val="bg1"/>
                </a:solidFill>
              </a:rPr>
              <a:t>Improve by including more satellites into the composite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Providing a “standard grid-north-up” product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Continue to make hourly composites available in 5 spectral channels.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(Operationally offer them to NOAA Ocean Prediction Center ??)</a:t>
            </a:r>
          </a:p>
        </p:txBody>
      </p:sp>
      <p:pic>
        <p:nvPicPr>
          <p:cNvPr id="2049" name="Picture 1" descr="page35image1789280">
            <a:extLst>
              <a:ext uri="{FF2B5EF4-FFF2-40B4-BE49-F238E27FC236}">
                <a16:creationId xmlns:a16="http://schemas.microsoft.com/office/drawing/2014/main" id="{39EDE1B7-B01B-D642-BBE1-7CC02622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7247" y="369913"/>
            <a:ext cx="2784532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Rectangle 74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age35image1819072">
            <a:extLst>
              <a:ext uri="{FF2B5EF4-FFF2-40B4-BE49-F238E27FC236}">
                <a16:creationId xmlns:a16="http://schemas.microsoft.com/office/drawing/2014/main" id="{D4F99513-43B0-AE4E-BE24-80845682F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0715" y="3730267"/>
            <a:ext cx="2784532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76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A2D3E-A4FA-C84A-90CF-7A31EBF43B40}"/>
              </a:ext>
            </a:extLst>
          </p:cNvPr>
          <p:cNvSpPr txBox="1"/>
          <p:nvPr/>
        </p:nvSpPr>
        <p:spPr>
          <a:xfrm>
            <a:off x="4819136" y="5313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8946E7-503A-214A-9D54-B12FDB5EDED5}"/>
              </a:ext>
            </a:extLst>
          </p:cNvPr>
          <p:cNvCxnSpPr>
            <a:cxnSpLocks/>
          </p:cNvCxnSpPr>
          <p:nvPr/>
        </p:nvCxnSpPr>
        <p:spPr>
          <a:xfrm flipV="1">
            <a:off x="5417786" y="2816050"/>
            <a:ext cx="772449" cy="43030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F8EFBC-F125-764D-A98E-18F4B4EEB112}"/>
              </a:ext>
            </a:extLst>
          </p:cNvPr>
          <p:cNvCxnSpPr>
            <a:cxnSpLocks/>
          </p:cNvCxnSpPr>
          <p:nvPr/>
        </p:nvCxnSpPr>
        <p:spPr>
          <a:xfrm>
            <a:off x="5694218" y="4364182"/>
            <a:ext cx="2036618" cy="4572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14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BAC5F-CFD3-B943-BB45-0D0323D3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71161"/>
            <a:ext cx="12192000" cy="1325563"/>
          </a:xfrm>
        </p:spPr>
        <p:txBody>
          <a:bodyPr/>
          <a:lstStyle/>
          <a:p>
            <a:pPr algn="ctr"/>
            <a:r>
              <a:rPr lang="en-US" b="1" u="sng" dirty="0"/>
              <a:t>Case Studies, Climatological Reports &amp; White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5E4E-6021-EA4E-B85F-BA0A07B43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“…Establish a center for authoritative evaluation of atmospheric and climate variations of Antarctica…”</a:t>
            </a:r>
          </a:p>
          <a:p>
            <a:r>
              <a:rPr lang="en-US" dirty="0"/>
              <a:t>Case Studies</a:t>
            </a:r>
          </a:p>
          <a:p>
            <a:pPr lvl="1"/>
            <a:r>
              <a:rPr lang="en-US" dirty="0"/>
              <a:t>Study of significant weathers on an event by event basis</a:t>
            </a:r>
          </a:p>
          <a:p>
            <a:r>
              <a:rPr lang="en-US" dirty="0"/>
              <a:t>Climatological Reports</a:t>
            </a:r>
          </a:p>
          <a:p>
            <a:pPr lvl="1"/>
            <a:r>
              <a:rPr lang="en-US" dirty="0"/>
              <a:t>Compliment existing reports (e.g. State of the Climate, etc.)</a:t>
            </a:r>
          </a:p>
          <a:p>
            <a:r>
              <a:rPr lang="en-US" dirty="0"/>
              <a:t>White Papers</a:t>
            </a:r>
          </a:p>
          <a:p>
            <a:pPr lvl="1"/>
            <a:r>
              <a:rPr lang="en-US" dirty="0"/>
              <a:t>TBD</a:t>
            </a:r>
          </a:p>
          <a:p>
            <a:pPr lvl="1"/>
            <a:r>
              <a:rPr lang="en-US" dirty="0"/>
              <a:t>As called for…</a:t>
            </a:r>
          </a:p>
        </p:txBody>
      </p:sp>
    </p:spTree>
    <p:extLst>
      <p:ext uri="{BB962C8B-B14F-4D97-AF65-F5344CB8AC3E}">
        <p14:creationId xmlns:p14="http://schemas.microsoft.com/office/powerpoint/2010/main" val="2499403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9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0A119-DF27-504C-B413-25BE890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2" y="295858"/>
            <a:ext cx="3200400" cy="1325563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AMRDC</a:t>
            </a:r>
            <a:br>
              <a:rPr lang="en-US" b="1" u="sng" dirty="0"/>
            </a:br>
            <a:r>
              <a:rPr lang="en-US" b="1" u="sng" dirty="0"/>
              <a:t>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D1834-BFBA-304C-A44B-08A90B1B6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65" y="1889284"/>
            <a:ext cx="3771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Servers:</a:t>
            </a:r>
          </a:p>
          <a:p>
            <a:r>
              <a:rPr lang="en-US" sz="2400" dirty="0"/>
              <a:t>7 Dell Linux Server systems</a:t>
            </a:r>
          </a:p>
          <a:p>
            <a:pPr marL="0" indent="0">
              <a:buNone/>
            </a:pPr>
            <a:r>
              <a:rPr lang="en-US" sz="2400" dirty="0"/>
              <a:t>Laptops:</a:t>
            </a:r>
          </a:p>
          <a:p>
            <a:r>
              <a:rPr lang="en-US" sz="2400" dirty="0"/>
              <a:t>5 Mac Laptops</a:t>
            </a:r>
          </a:p>
          <a:p>
            <a:endParaRPr lang="en-US" sz="1800" dirty="0"/>
          </a:p>
        </p:txBody>
      </p:sp>
      <p:sp>
        <p:nvSpPr>
          <p:cNvPr id="74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37image1828480">
            <a:extLst>
              <a:ext uri="{FF2B5EF4-FFF2-40B4-BE49-F238E27FC236}">
                <a16:creationId xmlns:a16="http://schemas.microsoft.com/office/drawing/2014/main" id="{8244C28D-3BB3-0A41-B845-792DAFDB2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r="-3" b="-3"/>
          <a:stretch/>
        </p:blipFill>
        <p:spPr bwMode="auto">
          <a:xfrm>
            <a:off x="5603706" y="1258529"/>
            <a:ext cx="5638853" cy="43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286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19F0-E474-C84C-8180-EF4B680B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u="sng" dirty="0"/>
              <a:t>Personnel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A4FC1-3834-A445-BE53-EC0932BC5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965" y="2216733"/>
            <a:ext cx="7426016" cy="4405727"/>
          </a:xfrm>
        </p:spPr>
        <p:txBody>
          <a:bodyPr>
            <a:noAutofit/>
          </a:bodyPr>
          <a:lstStyle/>
          <a:p>
            <a:r>
              <a:rPr lang="en-US" sz="2000" dirty="0"/>
              <a:t>Madison College</a:t>
            </a:r>
          </a:p>
          <a:p>
            <a:pPr lvl="1"/>
            <a:r>
              <a:rPr lang="en-US" sz="2000" dirty="0"/>
              <a:t>Matthew Lazzara, PI</a:t>
            </a:r>
          </a:p>
          <a:p>
            <a:pPr lvl="2"/>
            <a:r>
              <a:rPr lang="en-US" dirty="0"/>
              <a:t>Full-time staff member – Data expert (to be hired)</a:t>
            </a:r>
          </a:p>
          <a:p>
            <a:pPr lvl="2"/>
            <a:r>
              <a:rPr lang="en-US" dirty="0"/>
              <a:t>Undergraduate students (to be hired)</a:t>
            </a:r>
          </a:p>
          <a:p>
            <a:pPr lvl="1"/>
            <a:r>
              <a:rPr lang="en-US" sz="2000" dirty="0"/>
              <a:t>Jeff Havens, </a:t>
            </a:r>
            <a:r>
              <a:rPr lang="en-US" sz="2000" dirty="0" err="1"/>
              <a:t>coPI</a:t>
            </a:r>
            <a:endParaRPr lang="en-US" sz="2000" dirty="0"/>
          </a:p>
          <a:p>
            <a:pPr lvl="2"/>
            <a:r>
              <a:rPr lang="en-US" dirty="0"/>
              <a:t>Undergraduate students (to be hired)</a:t>
            </a:r>
          </a:p>
          <a:p>
            <a:r>
              <a:rPr lang="en-US" sz="2000" dirty="0"/>
              <a:t>UW-Madison</a:t>
            </a:r>
          </a:p>
          <a:p>
            <a:pPr lvl="1"/>
            <a:r>
              <a:rPr lang="en-US" sz="2000" dirty="0"/>
              <a:t>Lee Welhouse</a:t>
            </a:r>
          </a:p>
          <a:p>
            <a:pPr lvl="2"/>
            <a:r>
              <a:rPr lang="en-US" dirty="0"/>
              <a:t>Taylor Norton, Graduate student</a:t>
            </a:r>
          </a:p>
          <a:p>
            <a:pPr lvl="1"/>
            <a:r>
              <a:rPr lang="en-US" sz="2000" dirty="0"/>
              <a:t>Jean Philips</a:t>
            </a:r>
          </a:p>
          <a:p>
            <a:pPr lvl="2"/>
            <a:r>
              <a:rPr lang="en-US" dirty="0"/>
              <a:t>Graduate student (?)</a:t>
            </a:r>
          </a:p>
          <a:p>
            <a:pPr lvl="1"/>
            <a:r>
              <a:rPr lang="en-US" sz="2000" dirty="0"/>
              <a:t>Jerry </a:t>
            </a:r>
            <a:r>
              <a:rPr lang="en-US" sz="2000" dirty="0" err="1"/>
              <a:t>Robaidek</a:t>
            </a:r>
            <a:endParaRPr lang="en-US" sz="2000" dirty="0"/>
          </a:p>
          <a:p>
            <a:pPr lvl="2"/>
            <a:r>
              <a:rPr lang="en-US" dirty="0"/>
              <a:t>Clayton </a:t>
            </a:r>
            <a:r>
              <a:rPr lang="en-US" dirty="0" err="1"/>
              <a:t>Suplinski</a:t>
            </a:r>
            <a:r>
              <a:rPr lang="en-US" dirty="0"/>
              <a:t> (</a:t>
            </a:r>
            <a:r>
              <a:rPr lang="en-US" sz="1800" dirty="0"/>
              <a:t>Outreach/Broader Impact/WXSAT VR work</a:t>
            </a:r>
            <a:r>
              <a:rPr lang="en-US" dirty="0"/>
              <a:t>)</a:t>
            </a:r>
          </a:p>
        </p:txBody>
      </p:sp>
      <p:pic>
        <p:nvPicPr>
          <p:cNvPr id="4097" name="Picture 1" descr="page42image3821920">
            <a:extLst>
              <a:ext uri="{FF2B5EF4-FFF2-40B4-BE49-F238E27FC236}">
                <a16:creationId xmlns:a16="http://schemas.microsoft.com/office/drawing/2014/main" id="{93FB9E16-AA92-6743-A30D-5703703A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5" r="3325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46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147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4D5922-434B-4829-B93E-02DC38A2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5FBA24-5C01-4635-A984-1DB6E34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9A5114-55F8-4976-BBE9-EB03D1314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8E7F15-1BC6-438A-8D72-8DC7AED51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641807-6842-4066-AF10-93EC82C9F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82CAD2-2793-4D56-BE4D-E6CEF77D7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ADA1AD-25F7-4EE1-9E91-CB4534B56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7625553-33A6-42A6-BA58-B6F60A4E5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5B990D2-1682-41A9-850F-4DC602C31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819102A-0400-4C1F-8614-973F5262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8FBDFC-CF2A-4A9A-88B1-15D45D68B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EC299EF-4D18-40D1-AAB9-5082B26AB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649880C-55B6-4C46-A7F6-6A2856231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809907-F418-42B7-B7DA-7578B44AA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1152CA-C7C6-498B-AC68-B4620D242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F1485CA-41D2-421F-B28D-15EF845D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4ED96A1-E6CA-493F-8610-6B8B7A28E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C9231B8-0812-4FDE-9AC6-94984E2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F59FE3-7AD8-46E8-9440-D26863994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EEEDF00-F676-4147-BAF0-64840E285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4D3F73A-55E6-4A58-872D-BE9E9C7C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AF9CA5B-1379-0343-BCA3-9F0088AF9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76" r="1" b="7253"/>
          <a:stretch/>
        </p:blipFill>
        <p:spPr>
          <a:xfrm>
            <a:off x="5583642" y="120348"/>
            <a:ext cx="5409411" cy="654028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D2BC472-0671-410F-BA77-E46AA6210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867670" y="850149"/>
            <a:ext cx="304800" cy="429768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C68B2A3-267E-4DE4-8DD5-C0378482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6474CC6-D7FB-4A38-8991-680F048CF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5825D0E-A1E4-4466-81B2-33325B3B3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1BD1E16-C3EF-4A05-9C71-590A55BFC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D21924-3B94-D243-8AB8-DC4BC5C3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09600"/>
            <a:ext cx="6171202" cy="281939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u="sng" dirty="0">
                <a:solidFill>
                  <a:schemeClr val="bg1"/>
                </a:solidFill>
              </a:rPr>
              <a:t>Timelines</a:t>
            </a:r>
          </a:p>
        </p:txBody>
      </p:sp>
    </p:spTree>
    <p:extLst>
      <p:ext uri="{BB962C8B-B14F-4D97-AF65-F5344CB8AC3E}">
        <p14:creationId xmlns:p14="http://schemas.microsoft.com/office/powerpoint/2010/main" val="58632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B33B-956A-2B47-ABD4-0B203254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Summary…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50EA6-3A4E-8043-95F5-0F97A8E1B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AMRDC aims to….</a:t>
            </a:r>
          </a:p>
          <a:p>
            <a:pPr lvl="1"/>
            <a:r>
              <a:rPr lang="en-US" dirty="0"/>
              <a:t>Bring the best of AMRC into the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  <a:p>
            <a:pPr lvl="1"/>
            <a:r>
              <a:rPr lang="en-US" dirty="0"/>
              <a:t>Establish the AMRDC as an official data center and repository</a:t>
            </a:r>
          </a:p>
          <a:p>
            <a:pPr lvl="1"/>
            <a:r>
              <a:rPr lang="en-US" dirty="0"/>
              <a:t>Embrace community needs</a:t>
            </a:r>
          </a:p>
          <a:p>
            <a:pPr lvl="1"/>
            <a:r>
              <a:rPr lang="en-US" dirty="0"/>
              <a:t>Include students in all aspects</a:t>
            </a:r>
          </a:p>
          <a:p>
            <a:pPr lvl="1"/>
            <a:r>
              <a:rPr lang="en-US" dirty="0"/>
              <a:t>Convene an advisory board</a:t>
            </a:r>
          </a:p>
          <a:p>
            <a:pPr lvl="1"/>
            <a:r>
              <a:rPr lang="en-US" dirty="0"/>
              <a:t>Operationalize the Antarctic-IDD and Antarctic Satellite composites</a:t>
            </a:r>
          </a:p>
          <a:p>
            <a:pPr lvl="1"/>
            <a:r>
              <a:rPr lang="en-US" dirty="0"/>
              <a:t>Stand ready to serve the community as able.</a:t>
            </a:r>
          </a:p>
          <a:p>
            <a:pPr lvl="1"/>
            <a:endParaRPr lang="en-US" dirty="0"/>
          </a:p>
          <a:p>
            <a:r>
              <a:rPr lang="en-US" dirty="0"/>
              <a:t>…begin to bring Dr. </a:t>
            </a:r>
            <a:r>
              <a:rPr lang="en-US"/>
              <a:t>Stearns’ </a:t>
            </a:r>
            <a:r>
              <a:rPr lang="en-US" dirty="0"/>
              <a:t>dream to life!</a:t>
            </a:r>
          </a:p>
        </p:txBody>
      </p:sp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4AE3EAE-4E59-F745-B7BC-DC18FA09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492" y="386557"/>
            <a:ext cx="1828800" cy="2743200"/>
          </a:xfrm>
          <a:prstGeom prst="rect">
            <a:avLst/>
          </a:prstGeom>
          <a:ln w="539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10915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79CF47-5338-3949-B2DA-D91AC226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" y="103909"/>
            <a:ext cx="2780271" cy="8382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rgbClr val="FFFFFF"/>
                </a:solidFill>
              </a:rPr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56BCE4-A681-48AB-9389-A072240EF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942804"/>
              </p:ext>
            </p:extLst>
          </p:nvPr>
        </p:nvGraphicFramePr>
        <p:xfrm>
          <a:off x="5117105" y="223838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picture containing outdoor, snow, skiing, hill&#10;&#10;Description automatically generated">
            <a:extLst>
              <a:ext uri="{FF2B5EF4-FFF2-40B4-BE49-F238E27FC236}">
                <a16:creationId xmlns:a16="http://schemas.microsoft.com/office/drawing/2014/main" id="{38459D2C-A952-0C40-9A0A-DBA3A70CA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017" y="942109"/>
            <a:ext cx="2852304" cy="5070764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C15A39-5F41-B046-B2AA-C00A6A16D30B}"/>
              </a:ext>
            </a:extLst>
          </p:cNvPr>
          <p:cNvSpPr txBox="1"/>
          <p:nvPr/>
        </p:nvSpPr>
        <p:spPr>
          <a:xfrm>
            <a:off x="688975" y="5606534"/>
            <a:ext cx="191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Marilyn AWS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2C13B-9EDE-9243-8503-CFE0AD0E3193}"/>
              </a:ext>
            </a:extLst>
          </p:cNvPr>
          <p:cNvSpPr txBox="1"/>
          <p:nvPr/>
        </p:nvSpPr>
        <p:spPr>
          <a:xfrm>
            <a:off x="4728137" y="5539099"/>
            <a:ext cx="71235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Thank you to my Co-Authors/Co-Investigators/Project Participants!</a:t>
            </a:r>
          </a:p>
          <a:p>
            <a:pPr algn="r"/>
            <a:r>
              <a:rPr lang="en-US" sz="2000" dirty="0"/>
              <a:t>David </a:t>
            </a:r>
            <a:r>
              <a:rPr lang="en-US" sz="2000" dirty="0" err="1"/>
              <a:t>Mikolajczyk</a:t>
            </a:r>
            <a:r>
              <a:rPr lang="en-US" sz="2000" dirty="0"/>
              <a:t>, Lee Welhouse, Jean Phillips, Jerry </a:t>
            </a:r>
            <a:r>
              <a:rPr lang="en-US" sz="2000" dirty="0" err="1"/>
              <a:t>Rodaidek</a:t>
            </a:r>
            <a:endParaRPr lang="en-US" sz="2000" dirty="0"/>
          </a:p>
          <a:p>
            <a:pPr algn="r"/>
            <a:r>
              <a:rPr lang="en-US" sz="2000" dirty="0"/>
              <a:t>Jeff Havens, Taylor Norton, and Owen Graham. </a:t>
            </a:r>
          </a:p>
        </p:txBody>
      </p:sp>
    </p:spTree>
    <p:extLst>
      <p:ext uri="{BB962C8B-B14F-4D97-AF65-F5344CB8AC3E}">
        <p14:creationId xmlns:p14="http://schemas.microsoft.com/office/powerpoint/2010/main" val="3771278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AE61DA-4446-9647-A8C9-04A2DB197B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98C5B58-8B30-B14B-991F-0EB28B137A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Thank you to this community and NSF Grants #1951603 and #1951720</a:t>
            </a:r>
          </a:p>
          <a:p>
            <a:endParaRPr lang="en-US" dirty="0"/>
          </a:p>
          <a:p>
            <a:r>
              <a:rPr lang="en-US" dirty="0"/>
              <a:t>Questions?</a:t>
            </a:r>
          </a:p>
          <a:p>
            <a:r>
              <a:rPr lang="en-US" dirty="0">
                <a:hlinkClick r:id="rId2"/>
              </a:rPr>
              <a:t>mlazzara@madisoncollege.edu</a:t>
            </a:r>
          </a:p>
        </p:txBody>
      </p:sp>
    </p:spTree>
    <p:extLst>
      <p:ext uri="{BB962C8B-B14F-4D97-AF65-F5344CB8AC3E}">
        <p14:creationId xmlns:p14="http://schemas.microsoft.com/office/powerpoint/2010/main" val="1319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33FF9F-8965-CB4A-AF72-C84D04B48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146481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84" y="104068"/>
            <a:ext cx="5979991" cy="83135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u="sng" dirty="0"/>
              <a:t>The Spirit of the AMRDC</a:t>
            </a:r>
            <a:endParaRPr lang="en-US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91381" y="935421"/>
            <a:ext cx="6183294" cy="36170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u="sng" dirty="0"/>
              <a:t>Professor Charles R. Stearns: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Associated with the UW-Madison for 67 years!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28 years devoted to the Antarctic  Automatic Weather Station program as Principal Investigator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18 Years Principal Investigator of the AMRC!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Fostered collaboration and cooperation, nationally and internationally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Data sharing – ahead of his time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Aimed for research, operational and educational applications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:CharlesStearns1.jpg"/>
          <p:cNvPicPr/>
          <p:nvPr/>
        </p:nvPicPr>
        <p:blipFill rotWithShape="1">
          <a:blip r:embed="rId2"/>
          <a:srcRect t="1907" r="3" b="20159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46CD217-8BBE-E741-8693-E8F65D2BBB02}"/>
              </a:ext>
            </a:extLst>
          </p:cNvPr>
          <p:cNvSpPr txBox="1">
            <a:spLocks/>
          </p:cNvSpPr>
          <p:nvPr/>
        </p:nvSpPr>
        <p:spPr>
          <a:xfrm>
            <a:off x="157747" y="4552499"/>
            <a:ext cx="7336221" cy="220865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i="1" dirty="0"/>
              <a:t>Chuck first showed the satellite loop of weather systems spiraling into the Antarctic continent. That was a real eye opener and gave many of us our first glimpse of what the storm systems really looked like around Antarctica.  - Dr. Julie Palais, retired NSF/OPP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i="1" dirty="0"/>
              <a:t>Chuck was an icon of Antarctic science.  - Prof. Susan Solomon, MIT, formerly at NOAA/IPCC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i="1" dirty="0"/>
              <a:t>The Antarctic Meteorology Research Center will always be a testament to Dr. Stearns passion for the weather on that continent. – Bruce Sinkula, Weather Central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i="1" dirty="0"/>
              <a:t>The hallmark of this work and everything else he did was his unselfishness and willingness to help others. Prof. Bob </a:t>
            </a:r>
            <a:r>
              <a:rPr lang="en-US" i="1" dirty="0" err="1"/>
              <a:t>Ragotzkie</a:t>
            </a:r>
            <a:r>
              <a:rPr lang="en-US" i="1" dirty="0"/>
              <a:t>, emeritus UW-Madison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20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D8087-1443-A447-A581-FD892F36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1346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Antarctic Meteorological Research Center (AMRC)</a:t>
            </a:r>
            <a:br>
              <a:rPr lang="en-US" dirty="0"/>
            </a:br>
            <a:r>
              <a:rPr lang="en-US" sz="3200" i="1" dirty="0"/>
              <a:t>aka Chuck’s Antarctic Meteorological Chop Shop and Data Emporium…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FBE5F4-C2E2-B54A-87B3-695AE33AF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52400"/>
            <a:ext cx="320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5" name="Picture 5" descr="AWS_Lazzara_Stearns01">
            <a:extLst>
              <a:ext uri="{FF2B5EF4-FFF2-40B4-BE49-F238E27FC236}">
                <a16:creationId xmlns:a16="http://schemas.microsoft.com/office/drawing/2014/main" id="{DD39B100-256F-714B-BB2A-F8A8B19C6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0170" y="3955144"/>
            <a:ext cx="4114800" cy="274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6" descr="SW01_33">
            <a:extLst>
              <a:ext uri="{FF2B5EF4-FFF2-40B4-BE49-F238E27FC236}">
                <a16:creationId xmlns:a16="http://schemas.microsoft.com/office/drawing/2014/main" id="{CE036BE6-0E91-1D4A-B2DD-B34E5D9D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6995" y="1831316"/>
            <a:ext cx="2590800" cy="1943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7" descr="aws">
            <a:extLst>
              <a:ext uri="{FF2B5EF4-FFF2-40B4-BE49-F238E27FC236}">
                <a16:creationId xmlns:a16="http://schemas.microsoft.com/office/drawing/2014/main" id="{7947BF5A-59F5-9842-A3F3-18612FD1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8090" y="1677841"/>
            <a:ext cx="2794000" cy="419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9" descr="COVER">
            <a:extLst>
              <a:ext uri="{FF2B5EF4-FFF2-40B4-BE49-F238E27FC236}">
                <a16:creationId xmlns:a16="http://schemas.microsoft.com/office/drawing/2014/main" id="{56F3271D-114C-784B-BFEE-A4D3CC5C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6618" y="1702086"/>
            <a:ext cx="30480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32887A11-D547-DA4F-90E9-17056DDA8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815" y="1732287"/>
            <a:ext cx="2274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Weather Stations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6788793E-4909-C541-936B-8DAAB439D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395" y="1793216"/>
            <a:ext cx="131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Teaching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C79C3BB9-FB98-0C47-96B6-61CB44BB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4620" y="3955144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Research</a:t>
            </a: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75B4488E-4C0E-5348-88A5-82B4B42E8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18" y="1653699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Satellites</a:t>
            </a:r>
          </a:p>
        </p:txBody>
      </p:sp>
      <p:pic>
        <p:nvPicPr>
          <p:cNvPr id="13" name="Picture 17" descr="8913">
            <a:extLst>
              <a:ext uri="{FF2B5EF4-FFF2-40B4-BE49-F238E27FC236}">
                <a16:creationId xmlns:a16="http://schemas.microsoft.com/office/drawing/2014/main" id="{59D69C7D-BC84-6941-BD08-E4CB6A63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99970" y="1561454"/>
            <a:ext cx="1905000" cy="1428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id="{BE385C9F-522E-E149-BB90-A4536A961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4020" y="1771004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Service</a:t>
            </a:r>
          </a:p>
        </p:txBody>
      </p:sp>
      <p:pic>
        <p:nvPicPr>
          <p:cNvPr id="16" name="Picture 17" descr="weather_matt.jpg">
            <a:extLst>
              <a:ext uri="{FF2B5EF4-FFF2-40B4-BE49-F238E27FC236}">
                <a16:creationId xmlns:a16="http://schemas.microsoft.com/office/drawing/2014/main" id="{7E3D35E9-F717-294C-81EA-5D7569C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5630" y="4446117"/>
            <a:ext cx="1298575" cy="1951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18" descr="lazzara_kid.jpg">
            <a:extLst>
              <a:ext uri="{FF2B5EF4-FFF2-40B4-BE49-F238E27FC236}">
                <a16:creationId xmlns:a16="http://schemas.microsoft.com/office/drawing/2014/main" id="{92DA1ADE-7678-454A-827C-42C3E3A589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48190" y="4354824"/>
            <a:ext cx="2971800" cy="2352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 Box 12">
            <a:extLst>
              <a:ext uri="{FF2B5EF4-FFF2-40B4-BE49-F238E27FC236}">
                <a16:creationId xmlns:a16="http://schemas.microsoft.com/office/drawing/2014/main" id="{9996CAE7-B097-D146-8792-7A3715E83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390" y="4335774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Outreach</a:t>
            </a:r>
          </a:p>
        </p:txBody>
      </p:sp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C4A48030-6FF1-8D47-9404-8F8A47166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410" y="4668514"/>
            <a:ext cx="2638687" cy="20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83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2E43C-B6D9-F64E-AF95-FF6F36745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5" y="-13855"/>
            <a:ext cx="11194471" cy="1143701"/>
          </a:xfrm>
        </p:spPr>
        <p:txBody>
          <a:bodyPr/>
          <a:lstStyle/>
          <a:p>
            <a:pPr algn="ctr"/>
            <a:r>
              <a:rPr lang="en-US" b="1" u="sng" dirty="0"/>
              <a:t>Review of the USAP Meteorological Enterprise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B2CB6-6BC2-4E4B-AC91-98665E9F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642" y="563568"/>
            <a:ext cx="5112327" cy="6615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F2886-09B2-8A47-A200-9E20A544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04269" y="1180173"/>
            <a:ext cx="3584260" cy="4638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9FFB06-109E-C44E-BED1-DBDBCD69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764" y="837589"/>
            <a:ext cx="4752109" cy="6149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E2217B-A352-E449-B9E3-FA4554780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346" y="829674"/>
            <a:ext cx="77089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13A618-83ED-DD4E-A081-681B9469E4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Major Goals</a:t>
            </a:r>
          </a:p>
        </p:txBody>
      </p:sp>
    </p:spTree>
    <p:extLst>
      <p:ext uri="{BB962C8B-B14F-4D97-AF65-F5344CB8AC3E}">
        <p14:creationId xmlns:p14="http://schemas.microsoft.com/office/powerpoint/2010/main" val="367071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A5E71-C2B6-134A-8A74-F9AD9366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157" y="132272"/>
            <a:ext cx="1529792" cy="770948"/>
          </a:xfrm>
        </p:spPr>
        <p:txBody>
          <a:bodyPr>
            <a:normAutofit/>
          </a:bodyPr>
          <a:lstStyle/>
          <a:p>
            <a:r>
              <a:rPr lang="en-US" b="1" u="sng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115E6-EAF6-3149-84B3-D7E949AC1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9" y="899621"/>
            <a:ext cx="4637005" cy="5141471"/>
          </a:xfrm>
        </p:spPr>
        <p:txBody>
          <a:bodyPr>
            <a:normAutofit/>
          </a:bodyPr>
          <a:lstStyle/>
          <a:p>
            <a:pPr lvl="1">
              <a:spcBef>
                <a:spcPts val="1100"/>
              </a:spcBef>
            </a:pPr>
            <a:r>
              <a:rPr lang="en-US" dirty="0"/>
              <a:t>Establishing the Antarctic Meteorological Research and Data Center (AMRDC) </a:t>
            </a:r>
            <a:endParaRPr lang="en-US" dirty="0">
              <a:effectLst/>
            </a:endParaRPr>
          </a:p>
          <a:p>
            <a:pPr lvl="1">
              <a:spcBef>
                <a:spcPts val="1100"/>
              </a:spcBef>
            </a:pPr>
            <a:r>
              <a:rPr lang="en-US" dirty="0"/>
              <a:t> Establishing the AMRDC Advisory Board (AAB) </a:t>
            </a:r>
            <a:endParaRPr lang="en-US" dirty="0">
              <a:effectLst/>
            </a:endParaRPr>
          </a:p>
          <a:p>
            <a:pPr lvl="1">
              <a:spcBef>
                <a:spcPts val="1100"/>
              </a:spcBef>
            </a:pPr>
            <a:r>
              <a:rPr lang="en-US" dirty="0"/>
              <a:t> Involving students in Antarctic projects and meteorology </a:t>
            </a:r>
          </a:p>
          <a:p>
            <a:endParaRPr lang="en-US" sz="1800" dirty="0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57647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88BB04-635D-9C4D-A578-14EE705D4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197" y="1232132"/>
            <a:ext cx="6023723" cy="43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9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37FE0F-D51E-7F4A-AFB0-C95019C0D9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Major Tasks</a:t>
            </a:r>
          </a:p>
        </p:txBody>
      </p:sp>
    </p:spTree>
    <p:extLst>
      <p:ext uri="{BB962C8B-B14F-4D97-AF65-F5344CB8AC3E}">
        <p14:creationId xmlns:p14="http://schemas.microsoft.com/office/powerpoint/2010/main" val="2668786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4318</TotalTime>
  <Words>760</Words>
  <Application>Microsoft Macintosh PowerPoint</Application>
  <PresentationFormat>Widescreen</PresentationFormat>
  <Paragraphs>123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Antarctic Meteorological Research &amp; Data Center</vt:lpstr>
      <vt:lpstr>Outline</vt:lpstr>
      <vt:lpstr>History</vt:lpstr>
      <vt:lpstr>The Spirit of the AMRDC</vt:lpstr>
      <vt:lpstr>The Antarctic Meteorological Research Center (AMRC) aka Chuck’s Antarctic Meteorological Chop Shop and Data Emporium… </vt:lpstr>
      <vt:lpstr>Review of the USAP Meteorological Enterprise</vt:lpstr>
      <vt:lpstr>Major Goals</vt:lpstr>
      <vt:lpstr>Goals</vt:lpstr>
      <vt:lpstr>Major Tasks</vt:lpstr>
      <vt:lpstr>Website</vt:lpstr>
      <vt:lpstr>Data Repository and Archive System</vt:lpstr>
      <vt:lpstr>Campaign Antarctic Meteorological Datasets</vt:lpstr>
      <vt:lpstr>Meteorological Data Servers and Services</vt:lpstr>
      <vt:lpstr>Antarctic Satellite Composite Imagery</vt:lpstr>
      <vt:lpstr>Case Studies, Climatological Reports &amp; White Papers</vt:lpstr>
      <vt:lpstr>AMRDC Computing</vt:lpstr>
      <vt:lpstr>Personnel</vt:lpstr>
      <vt:lpstr>Timelines</vt:lpstr>
      <vt:lpstr>Summary…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Antarctic Meteorological Research &amp; Data Center</dc:title>
  <dc:creator>Lazzara, Matthew A</dc:creator>
  <cp:lastModifiedBy>Lazzara, Matthew A</cp:lastModifiedBy>
  <cp:revision>14</cp:revision>
  <dcterms:created xsi:type="dcterms:W3CDTF">2020-05-24T01:49:13Z</dcterms:created>
  <dcterms:modified xsi:type="dcterms:W3CDTF">2020-06-30T18:43:36Z</dcterms:modified>
</cp:coreProperties>
</file>