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3" r:id="rId4"/>
    <p:sldId id="260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737"/>
  </p:normalViewPr>
  <p:slideViewPr>
    <p:cSldViewPr snapToGrid="0" snapToObjects="1">
      <p:cViewPr varScale="1">
        <p:scale>
          <a:sx n="115" d="100"/>
          <a:sy n="115" d="100"/>
        </p:scale>
        <p:origin x="2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51B9-ACCB-4240-AA7A-12B3440FB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7C744-97C5-B948-869C-9E7496355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DB63F-293B-EB4E-9631-BBBB183F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E04E-CED9-D341-9FA6-27FA3208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01663-6431-B344-BFC5-3453A689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4134-598B-E246-82DC-799D098E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6F507-0CB7-2943-8B28-707AD1501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BB97-816B-8A43-BEAE-57545A24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6BB14-8D84-9744-8293-74E57B3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BDBA-2666-244C-8838-73038D86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041D2B-0CAF-CF4A-8170-D50D255DB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507C1-C83E-7C4C-85C2-6289DFE85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0775E-58F1-E840-B744-D04BA7B7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F04C1-60B8-444D-94CA-3AB2C14D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DADE-72B5-314F-A511-15F2CB4A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A815-C3DE-B64E-B3B4-0DEC37C3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05CFC-A3FA-9C4F-8B3E-CB271A60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44C7-DAD9-D94E-B42C-0AFD7847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722F-D82C-BB45-9015-2368064D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0BCB2-8AB8-7F4E-83C2-62E1D5F5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3291-FFAC-694D-B819-F9494E08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52346-B256-F54B-9027-CF03E12D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AEB8-18B7-AF4E-9BBE-AB5352F9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D261A-8585-044D-AD5E-8B326763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9EC73-8F4A-F045-A92A-607340D6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69467-8812-BB4C-81AC-47053C86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3EF8-5118-4C40-B13E-59F0C17D7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57D3F-B322-1648-B6F3-54D276D7E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4849C-710B-6848-AFCC-3606720C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980FF-6C48-A141-A5E5-DA06029E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C9663-A5B9-1F45-B2AC-38DFFF03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9641-3117-3F44-B989-3001E15D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D7D8-DE6A-EC41-B31F-B342092E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65900-4249-EE41-A6B9-4C67730F9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21786-46CB-A549-B327-26A36C4BE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B7E0F-FF50-A442-B0A0-557BE2605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16D85-932A-2146-B12F-A54852B3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F0593-1A88-4543-81A5-E66766A6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378AD-08E5-414A-824F-30E84330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D7A7-59BB-BB4F-8256-4DCDFC83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7E7A0-0894-1A4B-8555-46F8DA68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74DDC-093C-C846-B5F4-BEFBD24F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897EA-E77B-F444-91CB-E458B5A9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0DCA9-225A-9E4F-B216-7458F9D0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1C354-3972-C04A-A75C-5EBA1958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2B5D1-4F09-2B41-B7D8-D116F633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F100-D077-8540-8CED-A7AE5831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0C27-4FDD-E347-AC1A-4CCF4971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CE44D-1571-6F4C-ACFE-68F46B3A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AEE5A-F4CE-CE40-8956-41A5B37C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D3A0B-22B7-1C43-B27C-65DE1B6C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9B4DE-1CBD-D94C-91ED-25BD3A1B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46CD-9119-D644-A26F-776ED676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8ACBC-A0CF-DD47-849A-3A215C2F5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56E39-D2D4-7B48-83D1-678BAD0B1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06E3-2CB2-AF4B-B657-5A09611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16EA6-B30F-3247-960B-AB469CCC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FE434-5BD3-3646-86CF-C2357773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47A3F-70F1-E54A-9C64-BD8AA13D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E6529-F958-5F4D-8CA4-048873A5D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36CAF-5B59-D34C-B621-199BE3AE7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F15D-9E0D-174D-8958-54ED0D8F8AE8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CBD25-E567-C140-B09E-F2506EFF9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29C4B-B2E8-CF4C-B2D9-E64CA73BF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012D-59C8-FC4D-9C7C-D69AAA70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mrc.ssec.wisc.edu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mrc.ssec.wisc.edu/contactu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FE5-A89E-B147-AFB5-98B78F76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1906954"/>
          </a:xfrm>
        </p:spPr>
        <p:txBody>
          <a:bodyPr/>
          <a:lstStyle/>
          <a:p>
            <a:r>
              <a:rPr lang="en-US" b="1" dirty="0"/>
              <a:t>UW-Madison AWS Future Field Season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D53D9-03A5-4B43-AEFB-BBE5DFE9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625" y="2101818"/>
            <a:ext cx="7662747" cy="11819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David Mikolajczyk</a:t>
            </a:r>
            <a:r>
              <a:rPr lang="en-US" b="1" baseline="30000" dirty="0">
                <a:solidFill>
                  <a:srgbClr val="FF0000"/>
                </a:solidFill>
              </a:rPr>
              <a:t>1,3</a:t>
            </a:r>
            <a:r>
              <a:rPr lang="en-US" b="1" dirty="0">
                <a:solidFill>
                  <a:srgbClr val="FF0000"/>
                </a:solidFill>
              </a:rPr>
              <a:t>, Matthew Lazzara</a:t>
            </a:r>
            <a:r>
              <a:rPr lang="en-US" b="1" baseline="30000" dirty="0">
                <a:solidFill>
                  <a:srgbClr val="FF0000"/>
                </a:solidFill>
              </a:rPr>
              <a:t>1,2</a:t>
            </a:r>
            <a:r>
              <a:rPr lang="en-US" b="1" dirty="0">
                <a:solidFill>
                  <a:srgbClr val="FF0000"/>
                </a:solidFill>
              </a:rPr>
              <a:t>, Lee Welhouse</a:t>
            </a:r>
            <a:r>
              <a:rPr lang="en-US" b="1" baseline="30000" dirty="0">
                <a:solidFill>
                  <a:srgbClr val="FF0000"/>
                </a:solidFill>
              </a:rPr>
              <a:t>1,2</a:t>
            </a:r>
            <a:r>
              <a:rPr lang="en-US" b="1" dirty="0">
                <a:solidFill>
                  <a:srgbClr val="FF0000"/>
                </a:solidFill>
              </a:rPr>
              <a:t>, Taylor Norton</a:t>
            </a:r>
            <a:r>
              <a:rPr lang="en-US" b="1" baseline="30000" dirty="0">
                <a:solidFill>
                  <a:srgbClr val="FF0000"/>
                </a:solidFill>
              </a:rPr>
              <a:t>1,3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George Weidner</a:t>
            </a:r>
            <a:r>
              <a:rPr lang="en-US" b="1" baseline="30000" dirty="0">
                <a:solidFill>
                  <a:srgbClr val="FF0000"/>
                </a:solidFill>
              </a:rPr>
              <a:t>1,3</a:t>
            </a:r>
            <a:r>
              <a:rPr lang="en-US" b="1" dirty="0">
                <a:solidFill>
                  <a:srgbClr val="FF0000"/>
                </a:solidFill>
              </a:rPr>
              <a:t>, Linda Keller</a:t>
            </a:r>
            <a:r>
              <a:rPr lang="en-US" b="1" baseline="30000" dirty="0">
                <a:solidFill>
                  <a:srgbClr val="FF0000"/>
                </a:solidFill>
              </a:rPr>
              <a:t>1,3</a:t>
            </a:r>
            <a:r>
              <a:rPr lang="en-US" b="1" dirty="0">
                <a:solidFill>
                  <a:srgbClr val="FF0000"/>
                </a:solidFill>
              </a:rPr>
              <a:t>, and John Cassano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01B41-2D4C-1049-B63A-4E2132FE8552}"/>
              </a:ext>
            </a:extLst>
          </p:cNvPr>
          <p:cNvSpPr txBox="1"/>
          <p:nvPr/>
        </p:nvSpPr>
        <p:spPr>
          <a:xfrm>
            <a:off x="-3" y="3280279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i="1" baseline="30000" dirty="0"/>
              <a:t>1</a:t>
            </a:r>
            <a:r>
              <a:rPr lang="en-US" sz="2000" i="1" dirty="0"/>
              <a:t>Antarctic Meteorological Research Center, Space Science and Engineering Center, University of Wisconsin-Madison</a:t>
            </a:r>
          </a:p>
          <a:p>
            <a:pPr algn="ctr">
              <a:defRPr/>
            </a:pPr>
            <a:r>
              <a:rPr lang="en-US" sz="2000" i="1" baseline="30000" dirty="0"/>
              <a:t>2</a:t>
            </a:r>
            <a:r>
              <a:rPr lang="en-US" sz="2000" i="1" dirty="0"/>
              <a:t>Dept. of Physical Sciences, School of Arts and Sciences, Madison Area Technical College</a:t>
            </a:r>
          </a:p>
          <a:p>
            <a:pPr algn="ctr">
              <a:defRPr/>
            </a:pPr>
            <a:r>
              <a:rPr lang="en-US" sz="2000" i="1" baseline="30000" dirty="0"/>
              <a:t>2</a:t>
            </a:r>
            <a:r>
              <a:rPr lang="en-US" sz="2000" i="1" dirty="0"/>
              <a:t>Dept. of Atmospheric and Oceanic Sciences, University of Wisconsin-Madison  </a:t>
            </a:r>
          </a:p>
          <a:p>
            <a:pPr algn="ctr">
              <a:defRPr/>
            </a:pPr>
            <a:r>
              <a:rPr lang="en-US" sz="2000" i="1" baseline="30000" dirty="0"/>
              <a:t>4</a:t>
            </a:r>
            <a:r>
              <a:rPr lang="en-US" sz="2000" i="1" dirty="0"/>
              <a:t>Cooperative Institute for Research in Environmental Sciences, University of Colorado-Boulder</a:t>
            </a:r>
          </a:p>
        </p:txBody>
      </p:sp>
      <p:pic>
        <p:nvPicPr>
          <p:cNvPr id="5" name="Picture 4" descr="AWS-Decal.gif">
            <a:extLst>
              <a:ext uri="{FF2B5EF4-FFF2-40B4-BE49-F238E27FC236}">
                <a16:creationId xmlns:a16="http://schemas.microsoft.com/office/drawing/2014/main" id="{C188AE45-E567-F04B-B58B-06A59CE1F3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966" y="5082804"/>
            <a:ext cx="1018120" cy="10145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uwlogo.gif">
            <a:extLst>
              <a:ext uri="{FF2B5EF4-FFF2-40B4-BE49-F238E27FC236}">
                <a16:creationId xmlns:a16="http://schemas.microsoft.com/office/drawing/2014/main" id="{EECD4FAE-9253-B443-B5A5-D99E8286CC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325" y="5098716"/>
            <a:ext cx="1084308" cy="10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sf1.gif">
            <a:extLst>
              <a:ext uri="{FF2B5EF4-FFF2-40B4-BE49-F238E27FC236}">
                <a16:creationId xmlns:a16="http://schemas.microsoft.com/office/drawing/2014/main" id="{674F0F88-916B-AA4D-8882-4E0DAF28C1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074" y="5082804"/>
            <a:ext cx="1094679" cy="11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8" descr="USAP-LOGO.c01.gif">
            <a:extLst>
              <a:ext uri="{FF2B5EF4-FFF2-40B4-BE49-F238E27FC236}">
                <a16:creationId xmlns:a16="http://schemas.microsoft.com/office/drawing/2014/main" id="{2588B5FE-138A-2D4F-9487-B3188F68FF13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04312" y="5063275"/>
            <a:ext cx="1018478" cy="9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/Users/sorendorf/Desktop/Media/WAMC Logos/AWS Sticker.png">
            <a:extLst>
              <a:ext uri="{FF2B5EF4-FFF2-40B4-BE49-F238E27FC236}">
                <a16:creationId xmlns:a16="http://schemas.microsoft.com/office/drawing/2014/main" id="{B77BDE30-19D5-8848-B26A-21E7623C1D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73" y="4945853"/>
            <a:ext cx="1237173" cy="123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5AF914-357F-9347-BAC7-91E1BF78FFA3}"/>
              </a:ext>
            </a:extLst>
          </p:cNvPr>
          <p:cNvSpPr txBox="1"/>
          <p:nvPr/>
        </p:nvSpPr>
        <p:spPr>
          <a:xfrm>
            <a:off x="0" y="6521556"/>
            <a:ext cx="534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Workshop on Antarctic Meteorology and Climate, 2020</a:t>
            </a:r>
          </a:p>
        </p:txBody>
      </p:sp>
    </p:spTree>
    <p:extLst>
      <p:ext uri="{BB962C8B-B14F-4D97-AF65-F5344CB8AC3E}">
        <p14:creationId xmlns:p14="http://schemas.microsoft.com/office/powerpoint/2010/main" val="383486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A0A8D-AC2D-5540-8F3F-DC09AC64F027}"/>
              </a:ext>
            </a:extLst>
          </p:cNvPr>
          <p:cNvSpPr txBox="1"/>
          <p:nvPr/>
        </p:nvSpPr>
        <p:spPr>
          <a:xfrm>
            <a:off x="468352" y="1248936"/>
            <a:ext cx="5536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Tentative plans for 2020-21 Field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COVID-19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AWS network servicing (O-283)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Byrd Tall Tower (O-400</a:t>
            </a:r>
            <a:r>
              <a:rPr lang="en-US" sz="2400"/>
              <a:t>), canceled </a:t>
            </a:r>
            <a:r>
              <a:rPr lang="en-US" sz="2400" dirty="0"/>
              <a:t>for this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AMRDC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Plans beyond this coming field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AWS network servicing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AMRDC (see Matthew Lazzara’s presentation “Antarctic Meteorological Research &amp; Data Center”)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D34ED-A30C-5B4F-81F9-0BFB066EF2EF}"/>
              </a:ext>
            </a:extLst>
          </p:cNvPr>
          <p:cNvSpPr txBox="1"/>
          <p:nvPr/>
        </p:nvSpPr>
        <p:spPr>
          <a:xfrm>
            <a:off x="1170878" y="26762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4AA75-E277-AC4F-A6E2-C0F719917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0" y="889201"/>
            <a:ext cx="5978177" cy="46195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86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5D34ED-A30C-5B4F-81F9-0BFB066EF2EF}"/>
              </a:ext>
            </a:extLst>
          </p:cNvPr>
          <p:cNvSpPr txBox="1"/>
          <p:nvPr/>
        </p:nvSpPr>
        <p:spPr>
          <a:xfrm>
            <a:off x="4987025" y="-68948"/>
            <a:ext cx="224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AF437-C6D8-9648-8716-64414A50B0E6}"/>
              </a:ext>
            </a:extLst>
          </p:cNvPr>
          <p:cNvSpPr txBox="1"/>
          <p:nvPr/>
        </p:nvSpPr>
        <p:spPr>
          <a:xfrm>
            <a:off x="1429060" y="2712057"/>
            <a:ext cx="1501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Lee Welhouse</a:t>
            </a:r>
          </a:p>
          <a:p>
            <a:pPr algn="ctr"/>
            <a:r>
              <a:rPr lang="en-US" dirty="0"/>
              <a:t>O-283/O-400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59DBF-8773-4D46-AB8A-A15FFA12FA3D}"/>
              </a:ext>
            </a:extLst>
          </p:cNvPr>
          <p:cNvSpPr txBox="1"/>
          <p:nvPr/>
        </p:nvSpPr>
        <p:spPr>
          <a:xfrm>
            <a:off x="1354178" y="6158597"/>
            <a:ext cx="178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 Mikolajczyk</a:t>
            </a:r>
          </a:p>
          <a:p>
            <a:pPr algn="ctr"/>
            <a:r>
              <a:rPr lang="en-US" dirty="0"/>
              <a:t>O-283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425B0-C4DD-D543-BE32-E46176674D78}"/>
              </a:ext>
            </a:extLst>
          </p:cNvPr>
          <p:cNvSpPr txBox="1"/>
          <p:nvPr/>
        </p:nvSpPr>
        <p:spPr>
          <a:xfrm>
            <a:off x="9312294" y="6055111"/>
            <a:ext cx="1742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Marian </a:t>
            </a:r>
            <a:r>
              <a:rPr lang="en-US" dirty="0" err="1"/>
              <a:t>Mateling</a:t>
            </a:r>
            <a:endParaRPr lang="en-US" dirty="0"/>
          </a:p>
          <a:p>
            <a:pPr algn="ctr"/>
            <a:r>
              <a:rPr lang="en-US" dirty="0"/>
              <a:t>O-400</a:t>
            </a:r>
          </a:p>
        </p:txBody>
      </p:sp>
      <p:pic>
        <p:nvPicPr>
          <p:cNvPr id="1026" name="Picture 2" descr="[Lee Welhouse]">
            <a:extLst>
              <a:ext uri="{FF2B5EF4-FFF2-40B4-BE49-F238E27FC236}">
                <a16:creationId xmlns:a16="http://schemas.microsoft.com/office/drawing/2014/main" id="{04302499-E4EF-5442-B2D3-EFB49B2F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2" y="383635"/>
            <a:ext cx="3104563" cy="23284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57236-B0CA-E44A-88AD-A1E0219A9391}"/>
              </a:ext>
            </a:extLst>
          </p:cNvPr>
          <p:cNvSpPr txBox="1"/>
          <p:nvPr/>
        </p:nvSpPr>
        <p:spPr>
          <a:xfrm>
            <a:off x="8947703" y="2715709"/>
            <a:ext cx="256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Cassie </a:t>
            </a:r>
            <a:r>
              <a:rPr lang="en-US" dirty="0" err="1"/>
              <a:t>Kautzer</a:t>
            </a:r>
            <a:r>
              <a:rPr lang="en-US" dirty="0"/>
              <a:t>, </a:t>
            </a:r>
            <a:r>
              <a:rPr lang="en-US" dirty="0" err="1"/>
              <a:t>PolarTREC</a:t>
            </a:r>
            <a:endParaRPr lang="en-US" dirty="0"/>
          </a:p>
          <a:p>
            <a:pPr algn="ctr"/>
            <a:r>
              <a:rPr lang="en-US" dirty="0"/>
              <a:t>O-283</a:t>
            </a:r>
          </a:p>
        </p:txBody>
      </p:sp>
      <p:pic>
        <p:nvPicPr>
          <p:cNvPr id="1028" name="Picture 4" descr="Cassie Kautzer">
            <a:extLst>
              <a:ext uri="{FF2B5EF4-FFF2-40B4-BE49-F238E27FC236}">
                <a16:creationId xmlns:a16="http://schemas.microsoft.com/office/drawing/2014/main" id="{4F70F69B-2FFD-274A-A2A4-06DEA399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03" y="185600"/>
            <a:ext cx="2498276" cy="24982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FCC7CB-5F1C-F34E-983B-CC5777AA0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39" r="5790"/>
          <a:stretch/>
        </p:blipFill>
        <p:spPr>
          <a:xfrm>
            <a:off x="1354178" y="3431099"/>
            <a:ext cx="1929160" cy="27484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4A6848-A072-014A-97BA-1388230B2A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73" t="16888" r="31737" b="-1"/>
          <a:stretch/>
        </p:blipFill>
        <p:spPr>
          <a:xfrm>
            <a:off x="9114102" y="3707361"/>
            <a:ext cx="2139363" cy="2347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AD1F7-8D18-0644-8EC1-56BE38A97D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23" t="5847"/>
          <a:stretch/>
        </p:blipFill>
        <p:spPr>
          <a:xfrm>
            <a:off x="4886435" y="2161091"/>
            <a:ext cx="2531709" cy="21251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90612E-296C-9A42-B7A4-63E9A3F33B5C}"/>
              </a:ext>
            </a:extLst>
          </p:cNvPr>
          <p:cNvSpPr txBox="1"/>
          <p:nvPr/>
        </p:nvSpPr>
        <p:spPr>
          <a:xfrm>
            <a:off x="5220710" y="4286284"/>
            <a:ext cx="20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Matthew Lazzara, PI</a:t>
            </a:r>
          </a:p>
        </p:txBody>
      </p:sp>
    </p:spTree>
    <p:extLst>
      <p:ext uri="{BB962C8B-B14F-4D97-AF65-F5344CB8AC3E}">
        <p14:creationId xmlns:p14="http://schemas.microsoft.com/office/powerpoint/2010/main" val="302288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A0A8D-AC2D-5540-8F3F-DC09AC64F027}"/>
              </a:ext>
            </a:extLst>
          </p:cNvPr>
          <p:cNvSpPr txBox="1"/>
          <p:nvPr/>
        </p:nvSpPr>
        <p:spPr>
          <a:xfrm>
            <a:off x="1170878" y="1237785"/>
            <a:ext cx="8463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O-283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AWS network servicing, from McMurdo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PolarTREC</a:t>
            </a:r>
            <a:r>
              <a:rPr lang="en-US" sz="2800" dirty="0"/>
              <a:t> deployment postponed for following field season (teacher Cassie </a:t>
            </a:r>
            <a:r>
              <a:rPr lang="en-US" sz="2800" dirty="0" err="1"/>
              <a:t>Kautzer</a:t>
            </a:r>
            <a:r>
              <a:rPr lang="en-US" sz="28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O-400: Byrd Tall Tower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Field season canceled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AMRDC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Install a server in McMurdo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O-283 AWS personnel would complete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D34ED-A30C-5B4F-81F9-0BFB066EF2EF}"/>
              </a:ext>
            </a:extLst>
          </p:cNvPr>
          <p:cNvSpPr txBox="1"/>
          <p:nvPr/>
        </p:nvSpPr>
        <p:spPr>
          <a:xfrm>
            <a:off x="1170878" y="267629"/>
            <a:ext cx="899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2020-21 Field Season... Activation still TBD</a:t>
            </a:r>
          </a:p>
        </p:txBody>
      </p:sp>
    </p:spTree>
    <p:extLst>
      <p:ext uri="{BB962C8B-B14F-4D97-AF65-F5344CB8AC3E}">
        <p14:creationId xmlns:p14="http://schemas.microsoft.com/office/powerpoint/2010/main" val="132105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A0A8D-AC2D-5540-8F3F-DC09AC64F027}"/>
              </a:ext>
            </a:extLst>
          </p:cNvPr>
          <p:cNvSpPr txBox="1"/>
          <p:nvPr/>
        </p:nvSpPr>
        <p:spPr>
          <a:xfrm>
            <a:off x="1176174" y="942773"/>
            <a:ext cx="33453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Marilyn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Elaine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Schwerdtfeger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Laurie 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Minna Bluff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Others,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D34ED-A30C-5B4F-81F9-0BFB066EF2EF}"/>
              </a:ext>
            </a:extLst>
          </p:cNvPr>
          <p:cNvSpPr txBox="1"/>
          <p:nvPr/>
        </p:nvSpPr>
        <p:spPr>
          <a:xfrm>
            <a:off x="607462" y="256478"/>
            <a:ext cx="5371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Servicing from McMurdo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0AC8F-B149-F049-B35F-AC925D0C4FCC}"/>
              </a:ext>
            </a:extLst>
          </p:cNvPr>
          <p:cNvSpPr txBox="1"/>
          <p:nvPr/>
        </p:nvSpPr>
        <p:spPr>
          <a:xfrm>
            <a:off x="7634868" y="2727877"/>
            <a:ext cx="3679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Servicing from </a:t>
            </a:r>
          </a:p>
          <a:p>
            <a:r>
              <a:rPr lang="en-US" sz="4000" u="sng" dirty="0"/>
              <a:t>WAIS/Byrd camp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3411-E803-734B-A645-F2EEEF9ECE51}"/>
              </a:ext>
            </a:extLst>
          </p:cNvPr>
          <p:cNvSpPr txBox="1"/>
          <p:nvPr/>
        </p:nvSpPr>
        <p:spPr>
          <a:xfrm>
            <a:off x="7969292" y="4011434"/>
            <a:ext cx="33453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Austin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Kathie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Thurston 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Bear Peninsula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Kominko</a:t>
            </a:r>
            <a:r>
              <a:rPr lang="en-US" sz="2800" dirty="0"/>
              <a:t>-Slade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Others,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B5A39-9251-BC4E-B5DF-00191CC2F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7" t="32992" r="33098" b="39675"/>
          <a:stretch/>
        </p:blipFill>
        <p:spPr>
          <a:xfrm>
            <a:off x="7415561" y="256478"/>
            <a:ext cx="3899097" cy="2291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4C1CF0-8ABE-3341-9925-008A69412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24" r="47680"/>
          <a:stretch/>
        </p:blipFill>
        <p:spPr>
          <a:xfrm>
            <a:off x="797779" y="3620429"/>
            <a:ext cx="4990452" cy="29685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7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A0A8D-AC2D-5540-8F3F-DC09AC64F027}"/>
              </a:ext>
            </a:extLst>
          </p:cNvPr>
          <p:cNvSpPr txBox="1"/>
          <p:nvPr/>
        </p:nvSpPr>
        <p:spPr>
          <a:xfrm>
            <a:off x="1170878" y="1237785"/>
            <a:ext cx="9288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no O-283 field season in 2020-21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West Antarctica (Austin, Kathie) is a high priority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Fix AWS wind monitors at Marilyn, Elaine, Laurie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O-400: Byrd Tall Tower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Install at next available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AMRDC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Server install will happen whenever possible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D34ED-A30C-5B4F-81F9-0BFB066EF2EF}"/>
              </a:ext>
            </a:extLst>
          </p:cNvPr>
          <p:cNvSpPr txBox="1"/>
          <p:nvPr/>
        </p:nvSpPr>
        <p:spPr>
          <a:xfrm>
            <a:off x="1170878" y="278780"/>
            <a:ext cx="888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Contingency plans for future field seasons</a:t>
            </a:r>
          </a:p>
        </p:txBody>
      </p:sp>
    </p:spTree>
    <p:extLst>
      <p:ext uri="{BB962C8B-B14F-4D97-AF65-F5344CB8AC3E}">
        <p14:creationId xmlns:p14="http://schemas.microsoft.com/office/powerpoint/2010/main" val="220733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AEC9A-92F0-A149-A731-FB866A997B9F}"/>
              </a:ext>
            </a:extLst>
          </p:cNvPr>
          <p:cNvSpPr txBox="1"/>
          <p:nvPr/>
        </p:nvSpPr>
        <p:spPr>
          <a:xfrm>
            <a:off x="1752600" y="428178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you!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For more information, and if you have any questions, please feel free to contact us:</a:t>
            </a:r>
          </a:p>
          <a:p>
            <a:pPr algn="ctr"/>
            <a:r>
              <a:rPr lang="en-US" sz="3600" dirty="0">
                <a:hlinkClick r:id="rId3"/>
              </a:rPr>
              <a:t>http://amrc.ssec.wisc.edu/</a:t>
            </a:r>
            <a:endParaRPr lang="en-US" sz="3600" dirty="0"/>
          </a:p>
          <a:p>
            <a:pPr algn="ctr"/>
            <a:r>
              <a:rPr lang="en-US" sz="3600" dirty="0">
                <a:hlinkClick r:id="rId4"/>
              </a:rPr>
              <a:t>http://amrc.ssec.wisc.edu/contactus.html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2400" dirty="0"/>
              <a:t>Support for this work is provided by </a:t>
            </a:r>
          </a:p>
          <a:p>
            <a:pPr algn="ctr"/>
            <a:r>
              <a:rPr lang="en-US" sz="2400" dirty="0"/>
              <a:t>NSF Grants 1543305, 1848710 and 1924730 (AWS Program) and 1744878 (Byrd Tall Tower)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603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357</Words>
  <Application>Microsoft Macintosh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UW-Madison AWS Future Field Season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UW-Madison Future AWS Field Season Plans</dc:title>
  <dc:creator>David Mikolajczyk</dc:creator>
  <cp:lastModifiedBy>David Mikolajczyk</cp:lastModifiedBy>
  <cp:revision>55</cp:revision>
  <dcterms:created xsi:type="dcterms:W3CDTF">2020-06-24T20:33:05Z</dcterms:created>
  <dcterms:modified xsi:type="dcterms:W3CDTF">2020-07-08T21:01:00Z</dcterms:modified>
</cp:coreProperties>
</file>